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2"/>
  </p:notesMasterIdLst>
  <p:sldIdLst>
    <p:sldId id="256" r:id="rId2"/>
    <p:sldId id="257" r:id="rId3"/>
    <p:sldId id="356" r:id="rId4"/>
    <p:sldId id="310" r:id="rId5"/>
    <p:sldId id="347" r:id="rId6"/>
    <p:sldId id="342" r:id="rId7"/>
    <p:sldId id="343" r:id="rId8"/>
    <p:sldId id="345" r:id="rId9"/>
    <p:sldId id="355" r:id="rId10"/>
    <p:sldId id="309" r:id="rId11"/>
    <p:sldId id="320" r:id="rId12"/>
    <p:sldId id="270" r:id="rId13"/>
    <p:sldId id="319" r:id="rId14"/>
    <p:sldId id="258" r:id="rId15"/>
    <p:sldId id="339" r:id="rId16"/>
    <p:sldId id="259" r:id="rId17"/>
    <p:sldId id="330" r:id="rId18"/>
    <p:sldId id="328" r:id="rId19"/>
    <p:sldId id="327" r:id="rId20"/>
    <p:sldId id="326" r:id="rId21"/>
    <p:sldId id="275" r:id="rId22"/>
    <p:sldId id="329" r:id="rId23"/>
    <p:sldId id="358" r:id="rId24"/>
    <p:sldId id="324" r:id="rId25"/>
    <p:sldId id="323" r:id="rId26"/>
    <p:sldId id="340" r:id="rId27"/>
    <p:sldId id="352" r:id="rId28"/>
    <p:sldId id="353" r:id="rId29"/>
    <p:sldId id="354" r:id="rId30"/>
    <p:sldId id="307" r:id="rId31"/>
    <p:sldId id="333" r:id="rId32"/>
    <p:sldId id="276" r:id="rId33"/>
    <p:sldId id="299" r:id="rId34"/>
    <p:sldId id="331" r:id="rId35"/>
    <p:sldId id="269" r:id="rId36"/>
    <p:sldId id="280" r:id="rId37"/>
    <p:sldId id="308" r:id="rId38"/>
    <p:sldId id="285" r:id="rId39"/>
    <p:sldId id="337" r:id="rId40"/>
    <p:sldId id="262" r:id="rId41"/>
    <p:sldId id="294" r:id="rId42"/>
    <p:sldId id="295" r:id="rId43"/>
    <p:sldId id="332" r:id="rId44"/>
    <p:sldId id="267" r:id="rId45"/>
    <p:sldId id="336" r:id="rId46"/>
    <p:sldId id="266" r:id="rId47"/>
    <p:sldId id="357" r:id="rId48"/>
    <p:sldId id="265" r:id="rId49"/>
    <p:sldId id="288" r:id="rId50"/>
    <p:sldId id="289" r:id="rId51"/>
    <p:sldId id="290" r:id="rId52"/>
    <p:sldId id="291" r:id="rId53"/>
    <p:sldId id="292" r:id="rId54"/>
    <p:sldId id="293" r:id="rId55"/>
    <p:sldId id="334" r:id="rId56"/>
    <p:sldId id="316" r:id="rId57"/>
    <p:sldId id="278" r:id="rId58"/>
    <p:sldId id="296" r:id="rId59"/>
    <p:sldId id="297" r:id="rId60"/>
    <p:sldId id="27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90"/>
    <p:restoredTop sz="73602"/>
  </p:normalViewPr>
  <p:slideViewPr>
    <p:cSldViewPr snapToGrid="0" snapToObjects="1">
      <p:cViewPr varScale="1">
        <p:scale>
          <a:sx n="58" d="100"/>
          <a:sy n="58" d="100"/>
        </p:scale>
        <p:origin x="1712" y="184"/>
      </p:cViewPr>
      <p:guideLst/>
    </p:cSldViewPr>
  </p:slideViewPr>
  <p:notesTextViewPr>
    <p:cViewPr>
      <p:scale>
        <a:sx n="1" d="1"/>
        <a:sy n="1" d="1"/>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0DBF7-F4BB-304C-8F56-66B7F7516A92}" type="datetimeFigureOut">
              <a:rPr lang="en-US" smtClean="0"/>
              <a:t>8/21/19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25D9C-D86E-BF4E-AEE1-C2B9A6B21ECF}" type="slidenum">
              <a:rPr lang="en-US" smtClean="0"/>
              <a:t>‹#›</a:t>
            </a:fld>
            <a:endParaRPr lang="en-US"/>
          </a:p>
        </p:txBody>
      </p:sp>
    </p:spTree>
    <p:extLst>
      <p:ext uri="{BB962C8B-B14F-4D97-AF65-F5344CB8AC3E}">
        <p14:creationId xmlns:p14="http://schemas.microsoft.com/office/powerpoint/2010/main" val="1607591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1</a:t>
            </a:fld>
            <a:endParaRPr lang="en-US"/>
          </a:p>
        </p:txBody>
      </p:sp>
    </p:spTree>
    <p:extLst>
      <p:ext uri="{BB962C8B-B14F-4D97-AF65-F5344CB8AC3E}">
        <p14:creationId xmlns:p14="http://schemas.microsoft.com/office/powerpoint/2010/main" val="1047623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uncomfortable – then raise a flag in starfish </a:t>
            </a:r>
          </a:p>
        </p:txBody>
      </p:sp>
      <p:sp>
        <p:nvSpPr>
          <p:cNvPr id="4" name="Slide Number Placeholder 3"/>
          <p:cNvSpPr>
            <a:spLocks noGrp="1"/>
          </p:cNvSpPr>
          <p:nvPr>
            <p:ph type="sldNum" sz="quarter" idx="5"/>
          </p:nvPr>
        </p:nvSpPr>
        <p:spPr/>
        <p:txBody>
          <a:bodyPr/>
          <a:lstStyle/>
          <a:p>
            <a:fld id="{EB025D9C-D86E-BF4E-AEE1-C2B9A6B21ECF}" type="slidenum">
              <a:rPr lang="en-US" smtClean="0"/>
              <a:t>18</a:t>
            </a:fld>
            <a:endParaRPr lang="en-US"/>
          </a:p>
        </p:txBody>
      </p:sp>
    </p:spTree>
    <p:extLst>
      <p:ext uri="{BB962C8B-B14F-4D97-AF65-F5344CB8AC3E}">
        <p14:creationId xmlns:p14="http://schemas.microsoft.com/office/powerpoint/2010/main" val="9213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19</a:t>
            </a:fld>
            <a:endParaRPr lang="en-US"/>
          </a:p>
        </p:txBody>
      </p:sp>
    </p:spTree>
    <p:extLst>
      <p:ext uri="{BB962C8B-B14F-4D97-AF65-F5344CB8AC3E}">
        <p14:creationId xmlns:p14="http://schemas.microsoft.com/office/powerpoint/2010/main" val="3485345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20</a:t>
            </a:fld>
            <a:endParaRPr lang="en-US"/>
          </a:p>
        </p:txBody>
      </p:sp>
    </p:spTree>
    <p:extLst>
      <p:ext uri="{BB962C8B-B14F-4D97-AF65-F5344CB8AC3E}">
        <p14:creationId xmlns:p14="http://schemas.microsoft.com/office/powerpoint/2010/main" val="952879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23</a:t>
            </a:fld>
            <a:endParaRPr lang="en-US"/>
          </a:p>
        </p:txBody>
      </p:sp>
    </p:spTree>
    <p:extLst>
      <p:ext uri="{BB962C8B-B14F-4D97-AF65-F5344CB8AC3E}">
        <p14:creationId xmlns:p14="http://schemas.microsoft.com/office/powerpoint/2010/main" val="961965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25</a:t>
            </a:fld>
            <a:endParaRPr lang="en-US"/>
          </a:p>
        </p:txBody>
      </p:sp>
    </p:spTree>
    <p:extLst>
      <p:ext uri="{BB962C8B-B14F-4D97-AF65-F5344CB8AC3E}">
        <p14:creationId xmlns:p14="http://schemas.microsoft.com/office/powerpoint/2010/main" val="860791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26</a:t>
            </a:fld>
            <a:endParaRPr lang="en-US"/>
          </a:p>
        </p:txBody>
      </p:sp>
    </p:spTree>
    <p:extLst>
      <p:ext uri="{BB962C8B-B14F-4D97-AF65-F5344CB8AC3E}">
        <p14:creationId xmlns:p14="http://schemas.microsoft.com/office/powerpoint/2010/main" val="3767876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27</a:t>
            </a:fld>
            <a:endParaRPr lang="en-US"/>
          </a:p>
        </p:txBody>
      </p:sp>
    </p:spTree>
    <p:extLst>
      <p:ext uri="{BB962C8B-B14F-4D97-AF65-F5344CB8AC3E}">
        <p14:creationId xmlns:p14="http://schemas.microsoft.com/office/powerpoint/2010/main" val="3120574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28</a:t>
            </a:fld>
            <a:endParaRPr lang="en-US"/>
          </a:p>
        </p:txBody>
      </p:sp>
    </p:spTree>
    <p:extLst>
      <p:ext uri="{BB962C8B-B14F-4D97-AF65-F5344CB8AC3E}">
        <p14:creationId xmlns:p14="http://schemas.microsoft.com/office/powerpoint/2010/main" val="3345335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31</a:t>
            </a:fld>
            <a:endParaRPr lang="en-US"/>
          </a:p>
        </p:txBody>
      </p:sp>
    </p:spTree>
    <p:extLst>
      <p:ext uri="{BB962C8B-B14F-4D97-AF65-F5344CB8AC3E}">
        <p14:creationId xmlns:p14="http://schemas.microsoft.com/office/powerpoint/2010/main" val="2692410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34</a:t>
            </a:fld>
            <a:endParaRPr lang="en-US"/>
          </a:p>
        </p:txBody>
      </p:sp>
    </p:spTree>
    <p:extLst>
      <p:ext uri="{BB962C8B-B14F-4D97-AF65-F5344CB8AC3E}">
        <p14:creationId xmlns:p14="http://schemas.microsoft.com/office/powerpoint/2010/main" val="63707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 new meaning – a take away. </a:t>
            </a:r>
          </a:p>
          <a:p>
            <a:r>
              <a:rPr lang="en-US" dirty="0"/>
              <a:t>Recognize some are not comfortable with this or you don’t think this is your job – so raise a flag in starfish. </a:t>
            </a:r>
          </a:p>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2</a:t>
            </a:fld>
            <a:endParaRPr lang="en-US"/>
          </a:p>
        </p:txBody>
      </p:sp>
    </p:spTree>
    <p:extLst>
      <p:ext uri="{BB962C8B-B14F-4D97-AF65-F5344CB8AC3E}">
        <p14:creationId xmlns:p14="http://schemas.microsoft.com/office/powerpoint/2010/main" val="707175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37</a:t>
            </a:fld>
            <a:endParaRPr lang="en-US"/>
          </a:p>
        </p:txBody>
      </p:sp>
    </p:spTree>
    <p:extLst>
      <p:ext uri="{BB962C8B-B14F-4D97-AF65-F5344CB8AC3E}">
        <p14:creationId xmlns:p14="http://schemas.microsoft.com/office/powerpoint/2010/main" val="179458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42</a:t>
            </a:fld>
            <a:endParaRPr lang="en-US"/>
          </a:p>
        </p:txBody>
      </p:sp>
    </p:spTree>
    <p:extLst>
      <p:ext uri="{BB962C8B-B14F-4D97-AF65-F5344CB8AC3E}">
        <p14:creationId xmlns:p14="http://schemas.microsoft.com/office/powerpoint/2010/main" val="4056096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46</a:t>
            </a:fld>
            <a:endParaRPr lang="en-US"/>
          </a:p>
        </p:txBody>
      </p:sp>
    </p:spTree>
    <p:extLst>
      <p:ext uri="{BB962C8B-B14F-4D97-AF65-F5344CB8AC3E}">
        <p14:creationId xmlns:p14="http://schemas.microsoft.com/office/powerpoint/2010/main" val="3559838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48</a:t>
            </a:fld>
            <a:endParaRPr lang="en-US"/>
          </a:p>
        </p:txBody>
      </p:sp>
    </p:spTree>
    <p:extLst>
      <p:ext uri="{BB962C8B-B14F-4D97-AF65-F5344CB8AC3E}">
        <p14:creationId xmlns:p14="http://schemas.microsoft.com/office/powerpoint/2010/main" val="1602672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58</a:t>
            </a:fld>
            <a:endParaRPr lang="en-US"/>
          </a:p>
        </p:txBody>
      </p:sp>
    </p:spTree>
    <p:extLst>
      <p:ext uri="{BB962C8B-B14F-4D97-AF65-F5344CB8AC3E}">
        <p14:creationId xmlns:p14="http://schemas.microsoft.com/office/powerpoint/2010/main" val="146494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3</a:t>
            </a:fld>
            <a:endParaRPr lang="en-US"/>
          </a:p>
        </p:txBody>
      </p:sp>
    </p:spTree>
    <p:extLst>
      <p:ext uri="{BB962C8B-B14F-4D97-AF65-F5344CB8AC3E}">
        <p14:creationId xmlns:p14="http://schemas.microsoft.com/office/powerpoint/2010/main" val="663581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Intellectual wellness fosters active participation in mentally-stimulating activities that develop critical thinking skills, creativity, and openness to new ideas. Knowledge gained is used to improve the world around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Emotional wellness involves understanding your own feelings and expressing emotions in a constructive way. It is also the ability to manage stress and cope with life's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wellness embraces meaningful personal relationships, good communication skills, and respecting oneself and others. It fosters a campus community that values equity, diversity and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Spiritual wellness nurtures a connection with something bigger than one’s self that cultivates a sense of meaning and purpose in life that aligns with one’s values, beliefs and everyday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Physical wellness promotes taking care of our bodies to support optimal health through physical activity, healthy eating, and sleep, while avoiding the use of nicotine and abuse of drugs and alcohol. </a:t>
            </a:r>
          </a:p>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5</a:t>
            </a:fld>
            <a:endParaRPr lang="en-US"/>
          </a:p>
        </p:txBody>
      </p:sp>
    </p:spTree>
    <p:extLst>
      <p:ext uri="{BB962C8B-B14F-4D97-AF65-F5344CB8AC3E}">
        <p14:creationId xmlns:p14="http://schemas.microsoft.com/office/powerpoint/2010/main" val="1395422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6</a:t>
            </a:fld>
            <a:endParaRPr lang="en-US"/>
          </a:p>
        </p:txBody>
      </p:sp>
    </p:spTree>
    <p:extLst>
      <p:ext uri="{BB962C8B-B14F-4D97-AF65-F5344CB8AC3E}">
        <p14:creationId xmlns:p14="http://schemas.microsoft.com/office/powerpoint/2010/main" val="1231769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Intellectual wellness fosters active participation in mentally-stimulating activities that develop critical thinking skills, creativity, and openness to new ideas. Knowledge gained is used to improve the world around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Emotional wellness involves understanding your own feelings and expressing emotions in a constructive way. It is also the ability to manage stress and cope with life's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wellness embraces meaningful personal relationships, good communication skills, and respecting oneself and others. It fosters a campus community that values equity, diversity and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Spiritual wellness nurtures a connection with something bigger than one’s self that cultivates a sense of meaning and purpose in life that aligns with one’s values, beliefs and everyday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Physical wellness promotes taking care of our bodies to support optimal health through physical activity, healthy eating, and sleep, while avoiding the use of nicotine and abuse of drugs and alcohol. </a:t>
            </a:r>
          </a:p>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8</a:t>
            </a:fld>
            <a:endParaRPr lang="en-US"/>
          </a:p>
        </p:txBody>
      </p:sp>
    </p:spTree>
    <p:extLst>
      <p:ext uri="{BB962C8B-B14F-4D97-AF65-F5344CB8AC3E}">
        <p14:creationId xmlns:p14="http://schemas.microsoft.com/office/powerpoint/2010/main" val="316826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11</a:t>
            </a:fld>
            <a:endParaRPr lang="en-US"/>
          </a:p>
        </p:txBody>
      </p:sp>
    </p:spTree>
    <p:extLst>
      <p:ext uri="{BB962C8B-B14F-4D97-AF65-F5344CB8AC3E}">
        <p14:creationId xmlns:p14="http://schemas.microsoft.com/office/powerpoint/2010/main" val="39047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 questions get bad responses </a:t>
            </a:r>
          </a:p>
        </p:txBody>
      </p:sp>
      <p:sp>
        <p:nvSpPr>
          <p:cNvPr id="4" name="Slide Number Placeholder 3"/>
          <p:cNvSpPr>
            <a:spLocks noGrp="1"/>
          </p:cNvSpPr>
          <p:nvPr>
            <p:ph type="sldNum" sz="quarter" idx="5"/>
          </p:nvPr>
        </p:nvSpPr>
        <p:spPr/>
        <p:txBody>
          <a:bodyPr/>
          <a:lstStyle/>
          <a:p>
            <a:fld id="{EB025D9C-D86E-BF4E-AEE1-C2B9A6B21ECF}" type="slidenum">
              <a:rPr lang="en-US" smtClean="0"/>
              <a:t>15</a:t>
            </a:fld>
            <a:endParaRPr lang="en-US"/>
          </a:p>
        </p:txBody>
      </p:sp>
    </p:spTree>
    <p:extLst>
      <p:ext uri="{BB962C8B-B14F-4D97-AF65-F5344CB8AC3E}">
        <p14:creationId xmlns:p14="http://schemas.microsoft.com/office/powerpoint/2010/main" val="2622215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F</a:t>
            </a:r>
            <a:r>
              <a:rPr lang="en-US" sz="1200" b="0" i="0" kern="1200" dirty="0" err="1">
                <a:solidFill>
                  <a:schemeClr val="tx1"/>
                </a:solidFill>
                <a:effectLst/>
                <a:latin typeface="+mn-lt"/>
                <a:ea typeface="+mn-ea"/>
                <a:cs typeface="+mn-cs"/>
              </a:rPr>
              <a:t>’d</a:t>
            </a:r>
            <a:r>
              <a:rPr lang="en-US" sz="1200" b="0" i="0" kern="1200" dirty="0">
                <a:solidFill>
                  <a:schemeClr val="tx1"/>
                </a:solidFill>
                <a:effectLst/>
                <a:latin typeface="+mn-lt"/>
                <a:ea typeface="+mn-ea"/>
                <a:cs typeface="+mn-cs"/>
              </a:rPr>
              <a:t> Up, </a:t>
            </a:r>
            <a:r>
              <a:rPr lang="en-US" sz="1200" b="1" i="0" kern="120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nsecure, </a:t>
            </a:r>
            <a:r>
              <a:rPr lang="en-US" sz="1200" b="1" i="0"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eurotic, and </a:t>
            </a:r>
            <a:r>
              <a:rPr lang="en-US" sz="1200" b="1" i="0" kern="1200" dirty="0">
                <a:solidFill>
                  <a:schemeClr val="tx1"/>
                </a:solidFill>
                <a:effectLst/>
                <a:latin typeface="+mn-lt"/>
                <a:ea typeface="+mn-ea"/>
                <a:cs typeface="+mn-cs"/>
              </a:rPr>
              <a:t>E</a:t>
            </a:r>
            <a:r>
              <a:rPr lang="en-US" sz="1200" b="0" i="0" kern="1200" dirty="0">
                <a:solidFill>
                  <a:schemeClr val="tx1"/>
                </a:solidFill>
                <a:effectLst/>
                <a:latin typeface="+mn-lt"/>
                <a:ea typeface="+mn-ea"/>
                <a:cs typeface="+mn-cs"/>
              </a:rPr>
              <a:t>motional</a:t>
            </a:r>
          </a:p>
          <a:p>
            <a:r>
              <a:rPr lang="en-US" sz="1200" b="0" i="0" kern="1200" dirty="0">
                <a:solidFill>
                  <a:schemeClr val="tx1"/>
                </a:solidFill>
                <a:effectLst/>
                <a:latin typeface="+mn-lt"/>
                <a:ea typeface="+mn-ea"/>
                <a:cs typeface="+mn-cs"/>
              </a:rPr>
              <a:t>So now what? </a:t>
            </a:r>
            <a:endParaRPr lang="en-US" dirty="0"/>
          </a:p>
        </p:txBody>
      </p:sp>
      <p:sp>
        <p:nvSpPr>
          <p:cNvPr id="4" name="Slide Number Placeholder 3"/>
          <p:cNvSpPr>
            <a:spLocks noGrp="1"/>
          </p:cNvSpPr>
          <p:nvPr>
            <p:ph type="sldNum" sz="quarter" idx="5"/>
          </p:nvPr>
        </p:nvSpPr>
        <p:spPr/>
        <p:txBody>
          <a:bodyPr/>
          <a:lstStyle/>
          <a:p>
            <a:fld id="{EB025D9C-D86E-BF4E-AEE1-C2B9A6B21ECF}" type="slidenum">
              <a:rPr lang="en-US" smtClean="0"/>
              <a:t>16</a:t>
            </a:fld>
            <a:endParaRPr lang="en-US"/>
          </a:p>
        </p:txBody>
      </p:sp>
    </p:spTree>
    <p:extLst>
      <p:ext uri="{BB962C8B-B14F-4D97-AF65-F5344CB8AC3E}">
        <p14:creationId xmlns:p14="http://schemas.microsoft.com/office/powerpoint/2010/main" val="2576473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8/21/19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8/21/19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8/21/19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8/21/19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8/21/19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xml"/><Relationship Id="rId4" Type="http://schemas.openxmlformats.org/officeDocument/2006/relationships/image" Target="../media/image24.tiff"/></Relationships>
</file>

<file path=ppt/slides/_rels/slide23.xml.rels><?xml version="1.0" encoding="UTF-8" standalone="yes"?>
<Relationships xmlns="http://schemas.openxmlformats.org/package/2006/relationships"><Relationship Id="rId3" Type="http://schemas.openxmlformats.org/officeDocument/2006/relationships/hyperlink" Target="mailto:titleix@drake.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hyperlink" Target="mailto:prevention@drake.edu"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drake.edu/counselingcente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9.xml.rels><?xml version="1.0" encoding="UTF-8" standalone="yes"?>
<Relationships xmlns="http://schemas.openxmlformats.org/package/2006/relationships"><Relationship Id="rId3" Type="http://schemas.openxmlformats.org/officeDocument/2006/relationships/hyperlink" Target="https://www.unitypoint.org/desmoines/iowa-lutheran-hospital.aspx" TargetMode="External"/><Relationship Id="rId2" Type="http://schemas.openxmlformats.org/officeDocument/2006/relationships/hyperlink" Target="https://www.broadlawns.org/crisis-observation-center.cfm" TargetMode="External"/><Relationship Id="rId1" Type="http://schemas.openxmlformats.org/officeDocument/2006/relationships/slideLayout" Target="../slideLayouts/slideLayout2.xml"/><Relationship Id="rId4" Type="http://schemas.openxmlformats.org/officeDocument/2006/relationships/hyperlink" Target="https://www.mercydesmoines.org/behavioralhealt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AFB6F-977B-0F4C-A399-77B181E9B628}"/>
              </a:ext>
            </a:extLst>
          </p:cNvPr>
          <p:cNvSpPr>
            <a:spLocks noGrp="1"/>
          </p:cNvSpPr>
          <p:nvPr>
            <p:ph type="ctrTitle"/>
          </p:nvPr>
        </p:nvSpPr>
        <p:spPr/>
        <p:txBody>
          <a:bodyPr/>
          <a:lstStyle/>
          <a:p>
            <a:r>
              <a:rPr lang="en-US" dirty="0"/>
              <a:t>Strategies to Assess and Promote Student Wellness and Self-Care</a:t>
            </a:r>
          </a:p>
        </p:txBody>
      </p:sp>
      <p:sp>
        <p:nvSpPr>
          <p:cNvPr id="3" name="Subtitle 2">
            <a:extLst>
              <a:ext uri="{FF2B5EF4-FFF2-40B4-BE49-F238E27FC236}">
                <a16:creationId xmlns:a16="http://schemas.microsoft.com/office/drawing/2014/main" id="{6738740F-A587-B547-9BC5-2EB358561BF1}"/>
              </a:ext>
            </a:extLst>
          </p:cNvPr>
          <p:cNvSpPr>
            <a:spLocks noGrp="1"/>
          </p:cNvSpPr>
          <p:nvPr>
            <p:ph type="subTitle" idx="1"/>
          </p:nvPr>
        </p:nvSpPr>
        <p:spPr>
          <a:xfrm>
            <a:off x="581191" y="3311873"/>
            <a:ext cx="10993546" cy="2403127"/>
          </a:xfrm>
        </p:spPr>
        <p:txBody>
          <a:bodyPr>
            <a:normAutofit fontScale="92500" lnSpcReduction="10000"/>
          </a:bodyPr>
          <a:lstStyle/>
          <a:p>
            <a:r>
              <a:rPr lang="en-US" sz="2000" dirty="0">
                <a:solidFill>
                  <a:schemeClr val="bg1"/>
                </a:solidFill>
              </a:rPr>
              <a:t>Anisa Fornoff, </a:t>
            </a:r>
            <a:r>
              <a:rPr lang="en-US" sz="2000" dirty="0" err="1">
                <a:solidFill>
                  <a:schemeClr val="bg1"/>
                </a:solidFill>
              </a:rPr>
              <a:t>pHarmD</a:t>
            </a:r>
            <a:r>
              <a:rPr lang="en-US" sz="2000" dirty="0">
                <a:solidFill>
                  <a:schemeClr val="bg1"/>
                </a:solidFill>
              </a:rPr>
              <a:t> </a:t>
            </a:r>
          </a:p>
          <a:p>
            <a:r>
              <a:rPr lang="en-US" sz="2000" dirty="0">
                <a:solidFill>
                  <a:schemeClr val="bg1"/>
                </a:solidFill>
              </a:rPr>
              <a:t>She/Her/Hers</a:t>
            </a:r>
          </a:p>
          <a:p>
            <a:r>
              <a:rPr lang="en-US" sz="2000" dirty="0">
                <a:solidFill>
                  <a:schemeClr val="bg1"/>
                </a:solidFill>
              </a:rPr>
              <a:t>Associate Professor of Pharmacy Practice </a:t>
            </a:r>
          </a:p>
          <a:p>
            <a:r>
              <a:rPr lang="en-US" sz="2000" dirty="0">
                <a:solidFill>
                  <a:schemeClr val="bg1"/>
                </a:solidFill>
              </a:rPr>
              <a:t>Drake University </a:t>
            </a:r>
          </a:p>
          <a:p>
            <a:r>
              <a:rPr lang="en-US" sz="2000" dirty="0">
                <a:solidFill>
                  <a:schemeClr val="bg1"/>
                </a:solidFill>
              </a:rPr>
              <a:t>Clinical Pharmacist: Lutheran Behavioral Health Services </a:t>
            </a:r>
          </a:p>
          <a:p>
            <a:r>
              <a:rPr lang="en-US" sz="2000" cap="none" dirty="0" err="1">
                <a:solidFill>
                  <a:schemeClr val="bg1"/>
                </a:solidFill>
              </a:rPr>
              <a:t>anisa.fornoff@drake.edu</a:t>
            </a:r>
            <a:r>
              <a:rPr lang="en-US" sz="2000" cap="none" dirty="0">
                <a:solidFill>
                  <a:schemeClr val="bg1"/>
                </a:solidFill>
              </a:rPr>
              <a:t> </a:t>
            </a:r>
          </a:p>
          <a:p>
            <a:endParaRPr lang="en-US" dirty="0">
              <a:solidFill>
                <a:schemeClr val="bg1"/>
              </a:solidFill>
            </a:endParaRPr>
          </a:p>
        </p:txBody>
      </p:sp>
      <p:pic>
        <p:nvPicPr>
          <p:cNvPr id="6" name="Picture 5">
            <a:extLst>
              <a:ext uri="{FF2B5EF4-FFF2-40B4-BE49-F238E27FC236}">
                <a16:creationId xmlns:a16="http://schemas.microsoft.com/office/drawing/2014/main" id="{374DA945-E161-914D-80A2-ECDCB5DEDA7C}"/>
              </a:ext>
            </a:extLst>
          </p:cNvPr>
          <p:cNvPicPr>
            <a:picLocks noChangeAspect="1"/>
          </p:cNvPicPr>
          <p:nvPr/>
        </p:nvPicPr>
        <p:blipFill>
          <a:blip r:embed="rId3"/>
          <a:stretch>
            <a:fillRect/>
          </a:stretch>
        </p:blipFill>
        <p:spPr>
          <a:xfrm>
            <a:off x="8621986" y="3311873"/>
            <a:ext cx="2952751" cy="2840265"/>
          </a:xfrm>
          <a:prstGeom prst="rect">
            <a:avLst/>
          </a:prstGeom>
        </p:spPr>
      </p:pic>
    </p:spTree>
    <p:extLst>
      <p:ext uri="{BB962C8B-B14F-4D97-AF65-F5344CB8AC3E}">
        <p14:creationId xmlns:p14="http://schemas.microsoft.com/office/powerpoint/2010/main" val="232277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82D8-F83D-8B4D-A8A9-B8FFD39914A7}"/>
              </a:ext>
            </a:extLst>
          </p:cNvPr>
          <p:cNvSpPr>
            <a:spLocks noGrp="1"/>
          </p:cNvSpPr>
          <p:nvPr>
            <p:ph type="title"/>
          </p:nvPr>
        </p:nvSpPr>
        <p:spPr/>
        <p:txBody>
          <a:bodyPr/>
          <a:lstStyle/>
          <a:p>
            <a:r>
              <a:rPr lang="en-US" dirty="0"/>
              <a:t>How inviting is your office ? </a:t>
            </a:r>
          </a:p>
        </p:txBody>
      </p:sp>
      <p:pic>
        <p:nvPicPr>
          <p:cNvPr id="4" name="Picture 3">
            <a:extLst>
              <a:ext uri="{FF2B5EF4-FFF2-40B4-BE49-F238E27FC236}">
                <a16:creationId xmlns:a16="http://schemas.microsoft.com/office/drawing/2014/main" id="{64620EFD-8FCA-C44D-AD10-948087E15564}"/>
              </a:ext>
            </a:extLst>
          </p:cNvPr>
          <p:cNvPicPr>
            <a:picLocks noChangeAspect="1"/>
          </p:cNvPicPr>
          <p:nvPr/>
        </p:nvPicPr>
        <p:blipFill>
          <a:blip r:embed="rId2"/>
          <a:stretch>
            <a:fillRect/>
          </a:stretch>
        </p:blipFill>
        <p:spPr>
          <a:xfrm>
            <a:off x="4356816" y="3180522"/>
            <a:ext cx="4735589" cy="2651930"/>
          </a:xfrm>
          <a:prstGeom prst="rect">
            <a:avLst/>
          </a:prstGeom>
        </p:spPr>
      </p:pic>
      <p:pic>
        <p:nvPicPr>
          <p:cNvPr id="5" name="Picture 4">
            <a:extLst>
              <a:ext uri="{FF2B5EF4-FFF2-40B4-BE49-F238E27FC236}">
                <a16:creationId xmlns:a16="http://schemas.microsoft.com/office/drawing/2014/main" id="{2D192CDC-2B66-E04F-987E-39E1E735E0FF}"/>
              </a:ext>
            </a:extLst>
          </p:cNvPr>
          <p:cNvPicPr>
            <a:picLocks noChangeAspect="1"/>
          </p:cNvPicPr>
          <p:nvPr/>
        </p:nvPicPr>
        <p:blipFill>
          <a:blip r:embed="rId3"/>
          <a:stretch>
            <a:fillRect/>
          </a:stretch>
        </p:blipFill>
        <p:spPr>
          <a:xfrm>
            <a:off x="298173" y="2439241"/>
            <a:ext cx="3956343" cy="2952040"/>
          </a:xfrm>
          <a:prstGeom prst="rect">
            <a:avLst/>
          </a:prstGeom>
        </p:spPr>
      </p:pic>
      <p:pic>
        <p:nvPicPr>
          <p:cNvPr id="3" name="Content Placeholder 2">
            <a:extLst>
              <a:ext uri="{FF2B5EF4-FFF2-40B4-BE49-F238E27FC236}">
                <a16:creationId xmlns:a16="http://schemas.microsoft.com/office/drawing/2014/main" id="{F35EB572-D8FB-3F43-9CDC-0442137E652A}"/>
              </a:ext>
            </a:extLst>
          </p:cNvPr>
          <p:cNvPicPr>
            <a:picLocks noGrp="1" noChangeAspect="1"/>
          </p:cNvPicPr>
          <p:nvPr>
            <p:ph idx="1"/>
          </p:nvPr>
        </p:nvPicPr>
        <p:blipFill>
          <a:blip r:embed="rId4"/>
          <a:stretch>
            <a:fillRect/>
          </a:stretch>
        </p:blipFill>
        <p:spPr>
          <a:xfrm>
            <a:off x="9279467" y="2439241"/>
            <a:ext cx="2331341" cy="2331341"/>
          </a:xfrm>
          <a:prstGeom prst="rect">
            <a:avLst/>
          </a:prstGeom>
        </p:spPr>
      </p:pic>
      <p:sp>
        <p:nvSpPr>
          <p:cNvPr id="6" name="TextBox 5">
            <a:extLst>
              <a:ext uri="{FF2B5EF4-FFF2-40B4-BE49-F238E27FC236}">
                <a16:creationId xmlns:a16="http://schemas.microsoft.com/office/drawing/2014/main" id="{52802709-F7F5-8443-B210-B61E548905FF}"/>
              </a:ext>
            </a:extLst>
          </p:cNvPr>
          <p:cNvSpPr txBox="1"/>
          <p:nvPr/>
        </p:nvSpPr>
        <p:spPr>
          <a:xfrm>
            <a:off x="9279467" y="4893733"/>
            <a:ext cx="2489200" cy="1200329"/>
          </a:xfrm>
          <a:prstGeom prst="rect">
            <a:avLst/>
          </a:prstGeom>
          <a:noFill/>
        </p:spPr>
        <p:txBody>
          <a:bodyPr wrap="square" rtlCol="0">
            <a:spAutoFit/>
          </a:bodyPr>
          <a:lstStyle/>
          <a:p>
            <a:pPr algn="ctr"/>
            <a:r>
              <a:rPr lang="en-US" sz="2400" dirty="0"/>
              <a:t>How fast do you ‘escape’ the classroom? </a:t>
            </a:r>
          </a:p>
        </p:txBody>
      </p:sp>
      <p:sp>
        <p:nvSpPr>
          <p:cNvPr id="7" name="TextBox 6">
            <a:extLst>
              <a:ext uri="{FF2B5EF4-FFF2-40B4-BE49-F238E27FC236}">
                <a16:creationId xmlns:a16="http://schemas.microsoft.com/office/drawing/2014/main" id="{ED4C2400-7581-F445-A8FA-61DC4E9CED65}"/>
              </a:ext>
            </a:extLst>
          </p:cNvPr>
          <p:cNvSpPr txBox="1"/>
          <p:nvPr/>
        </p:nvSpPr>
        <p:spPr>
          <a:xfrm>
            <a:off x="581192" y="5832452"/>
            <a:ext cx="4399882" cy="523220"/>
          </a:xfrm>
          <a:prstGeom prst="rect">
            <a:avLst/>
          </a:prstGeom>
          <a:noFill/>
        </p:spPr>
        <p:txBody>
          <a:bodyPr wrap="square" rtlCol="0">
            <a:spAutoFit/>
          </a:bodyPr>
          <a:lstStyle/>
          <a:p>
            <a:r>
              <a:rPr lang="en-US" sz="2800" dirty="0"/>
              <a:t>Where is your cell phone? </a:t>
            </a:r>
          </a:p>
        </p:txBody>
      </p:sp>
    </p:spTree>
    <p:extLst>
      <p:ext uri="{BB962C8B-B14F-4D97-AF65-F5344CB8AC3E}">
        <p14:creationId xmlns:p14="http://schemas.microsoft.com/office/powerpoint/2010/main" val="575629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AC79B4-0E9F-924F-B27A-A7F9EDE97ADD}"/>
              </a:ext>
            </a:extLst>
          </p:cNvPr>
          <p:cNvPicPr>
            <a:picLocks noChangeAspect="1"/>
          </p:cNvPicPr>
          <p:nvPr/>
        </p:nvPicPr>
        <p:blipFill>
          <a:blip r:embed="rId3"/>
          <a:stretch>
            <a:fillRect/>
          </a:stretch>
        </p:blipFill>
        <p:spPr>
          <a:xfrm>
            <a:off x="3562350" y="215900"/>
            <a:ext cx="4724400" cy="6299200"/>
          </a:xfrm>
          <a:prstGeom prst="rect">
            <a:avLst/>
          </a:prstGeom>
        </p:spPr>
      </p:pic>
      <p:sp>
        <p:nvSpPr>
          <p:cNvPr id="2" name="TextBox 1">
            <a:extLst>
              <a:ext uri="{FF2B5EF4-FFF2-40B4-BE49-F238E27FC236}">
                <a16:creationId xmlns:a16="http://schemas.microsoft.com/office/drawing/2014/main" id="{5C60C797-E811-D145-8F14-8830E474A1D6}"/>
              </a:ext>
            </a:extLst>
          </p:cNvPr>
          <p:cNvSpPr txBox="1"/>
          <p:nvPr/>
        </p:nvSpPr>
        <p:spPr>
          <a:xfrm>
            <a:off x="8920066" y="3042334"/>
            <a:ext cx="2724538" cy="2062103"/>
          </a:xfrm>
          <a:prstGeom prst="rect">
            <a:avLst/>
          </a:prstGeom>
          <a:noFill/>
        </p:spPr>
        <p:txBody>
          <a:bodyPr wrap="square" rtlCol="0">
            <a:spAutoFit/>
          </a:bodyPr>
          <a:lstStyle/>
          <a:p>
            <a:r>
              <a:rPr lang="en-US" sz="3200" dirty="0">
                <a:solidFill>
                  <a:schemeClr val="bg1"/>
                </a:solidFill>
              </a:rPr>
              <a:t>Opportunity to share info outside your office space</a:t>
            </a:r>
          </a:p>
        </p:txBody>
      </p:sp>
    </p:spTree>
    <p:extLst>
      <p:ext uri="{BB962C8B-B14F-4D97-AF65-F5344CB8AC3E}">
        <p14:creationId xmlns:p14="http://schemas.microsoft.com/office/powerpoint/2010/main" val="4159443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B330D-D16E-924B-9DBF-2F3A839E63F0}"/>
              </a:ext>
            </a:extLst>
          </p:cNvPr>
          <p:cNvPicPr>
            <a:picLocks noChangeAspect="1"/>
          </p:cNvPicPr>
          <p:nvPr/>
        </p:nvPicPr>
        <p:blipFill>
          <a:blip r:embed="rId2"/>
          <a:stretch>
            <a:fillRect/>
          </a:stretch>
        </p:blipFill>
        <p:spPr>
          <a:xfrm>
            <a:off x="1146" y="0"/>
            <a:ext cx="12189708" cy="6858000"/>
          </a:xfrm>
          <a:prstGeom prst="rect">
            <a:avLst/>
          </a:prstGeom>
        </p:spPr>
      </p:pic>
    </p:spTree>
    <p:extLst>
      <p:ext uri="{BB962C8B-B14F-4D97-AF65-F5344CB8AC3E}">
        <p14:creationId xmlns:p14="http://schemas.microsoft.com/office/powerpoint/2010/main" val="196437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06C6AE-7682-204B-B413-E8AB3ED9596E}"/>
              </a:ext>
            </a:extLst>
          </p:cNvPr>
          <p:cNvPicPr>
            <a:picLocks noChangeAspect="1"/>
          </p:cNvPicPr>
          <p:nvPr/>
        </p:nvPicPr>
        <p:blipFill>
          <a:blip r:embed="rId2"/>
          <a:stretch>
            <a:fillRect/>
          </a:stretch>
        </p:blipFill>
        <p:spPr>
          <a:xfrm>
            <a:off x="406979" y="817494"/>
            <a:ext cx="3627884" cy="3451987"/>
          </a:xfrm>
          <a:prstGeom prst="rect">
            <a:avLst/>
          </a:prstGeom>
        </p:spPr>
      </p:pic>
      <p:pic>
        <p:nvPicPr>
          <p:cNvPr id="5" name="Picture 4">
            <a:extLst>
              <a:ext uri="{FF2B5EF4-FFF2-40B4-BE49-F238E27FC236}">
                <a16:creationId xmlns:a16="http://schemas.microsoft.com/office/drawing/2014/main" id="{4927E473-B4E4-0947-B3AC-EF55A765D90D}"/>
              </a:ext>
            </a:extLst>
          </p:cNvPr>
          <p:cNvPicPr>
            <a:picLocks noChangeAspect="1"/>
          </p:cNvPicPr>
          <p:nvPr/>
        </p:nvPicPr>
        <p:blipFill>
          <a:blip r:embed="rId3"/>
          <a:stretch>
            <a:fillRect/>
          </a:stretch>
        </p:blipFill>
        <p:spPr>
          <a:xfrm>
            <a:off x="4174434" y="2543488"/>
            <a:ext cx="3678554" cy="3568417"/>
          </a:xfrm>
          <a:prstGeom prst="rect">
            <a:avLst/>
          </a:prstGeom>
        </p:spPr>
      </p:pic>
      <p:pic>
        <p:nvPicPr>
          <p:cNvPr id="7" name="Picture 6">
            <a:extLst>
              <a:ext uri="{FF2B5EF4-FFF2-40B4-BE49-F238E27FC236}">
                <a16:creationId xmlns:a16="http://schemas.microsoft.com/office/drawing/2014/main" id="{87717157-B02F-6645-BAE9-18A5DF559AD9}"/>
              </a:ext>
            </a:extLst>
          </p:cNvPr>
          <p:cNvPicPr>
            <a:picLocks noChangeAspect="1"/>
          </p:cNvPicPr>
          <p:nvPr/>
        </p:nvPicPr>
        <p:blipFill>
          <a:blip r:embed="rId4"/>
          <a:stretch>
            <a:fillRect/>
          </a:stretch>
        </p:blipFill>
        <p:spPr>
          <a:xfrm>
            <a:off x="8174359" y="1085758"/>
            <a:ext cx="3717767" cy="3183723"/>
          </a:xfrm>
          <a:prstGeom prst="rect">
            <a:avLst/>
          </a:prstGeom>
        </p:spPr>
      </p:pic>
    </p:spTree>
    <p:extLst>
      <p:ext uri="{BB962C8B-B14F-4D97-AF65-F5344CB8AC3E}">
        <p14:creationId xmlns:p14="http://schemas.microsoft.com/office/powerpoint/2010/main" val="188816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1EB266-FF4A-9243-9040-387B2FAC0521}"/>
              </a:ext>
            </a:extLst>
          </p:cNvPr>
          <p:cNvPicPr>
            <a:picLocks noChangeAspect="1"/>
          </p:cNvPicPr>
          <p:nvPr/>
        </p:nvPicPr>
        <p:blipFill>
          <a:blip r:embed="rId2"/>
          <a:stretch>
            <a:fillRect/>
          </a:stretch>
        </p:blipFill>
        <p:spPr>
          <a:xfrm>
            <a:off x="3780636" y="-563312"/>
            <a:ext cx="4518237" cy="8030912"/>
          </a:xfrm>
          <a:prstGeom prst="rect">
            <a:avLst/>
          </a:prstGeom>
        </p:spPr>
      </p:pic>
    </p:spTree>
    <p:extLst>
      <p:ext uri="{BB962C8B-B14F-4D97-AF65-F5344CB8AC3E}">
        <p14:creationId xmlns:p14="http://schemas.microsoft.com/office/powerpoint/2010/main" val="2366111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A3B5F-1A57-8D49-9A30-EF4477ECAD4B}"/>
              </a:ext>
            </a:extLst>
          </p:cNvPr>
          <p:cNvPicPr>
            <a:picLocks noChangeAspect="1"/>
          </p:cNvPicPr>
          <p:nvPr/>
        </p:nvPicPr>
        <p:blipFill>
          <a:blip r:embed="rId3"/>
          <a:stretch>
            <a:fillRect/>
          </a:stretch>
        </p:blipFill>
        <p:spPr>
          <a:xfrm>
            <a:off x="4909312" y="2554224"/>
            <a:ext cx="2332736" cy="2332736"/>
          </a:xfrm>
          <a:prstGeom prst="rect">
            <a:avLst/>
          </a:prstGeom>
        </p:spPr>
      </p:pic>
    </p:spTree>
    <p:extLst>
      <p:ext uri="{BB962C8B-B14F-4D97-AF65-F5344CB8AC3E}">
        <p14:creationId xmlns:p14="http://schemas.microsoft.com/office/powerpoint/2010/main" val="3922564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6F6CE-C585-5143-BC5C-7CF5094A3D3B}"/>
              </a:ext>
            </a:extLst>
          </p:cNvPr>
          <p:cNvPicPr>
            <a:picLocks noChangeAspect="1"/>
          </p:cNvPicPr>
          <p:nvPr/>
        </p:nvPicPr>
        <p:blipFill>
          <a:blip r:embed="rId3"/>
          <a:stretch>
            <a:fillRect/>
          </a:stretch>
        </p:blipFill>
        <p:spPr>
          <a:xfrm>
            <a:off x="2689708" y="0"/>
            <a:ext cx="6812583" cy="6858000"/>
          </a:xfrm>
          <a:prstGeom prst="rect">
            <a:avLst/>
          </a:prstGeom>
        </p:spPr>
      </p:pic>
    </p:spTree>
    <p:extLst>
      <p:ext uri="{BB962C8B-B14F-4D97-AF65-F5344CB8AC3E}">
        <p14:creationId xmlns:p14="http://schemas.microsoft.com/office/powerpoint/2010/main" val="411979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21DB3-4C0D-F347-9A98-4635F9FB853C}"/>
              </a:ext>
            </a:extLst>
          </p:cNvPr>
          <p:cNvSpPr>
            <a:spLocks noGrp="1"/>
          </p:cNvSpPr>
          <p:nvPr>
            <p:ph type="title"/>
          </p:nvPr>
        </p:nvSpPr>
        <p:spPr/>
        <p:txBody>
          <a:bodyPr/>
          <a:lstStyle/>
          <a:p>
            <a:r>
              <a:rPr lang="en-US" dirty="0"/>
              <a:t>Know </a:t>
            </a:r>
            <a:r>
              <a:rPr lang="en-US" sz="4000" dirty="0"/>
              <a:t>your</a:t>
            </a:r>
            <a:r>
              <a:rPr lang="en-US" dirty="0"/>
              <a:t> action plan </a:t>
            </a:r>
          </a:p>
        </p:txBody>
      </p:sp>
      <p:sp>
        <p:nvSpPr>
          <p:cNvPr id="3" name="Content Placeholder 2">
            <a:extLst>
              <a:ext uri="{FF2B5EF4-FFF2-40B4-BE49-F238E27FC236}">
                <a16:creationId xmlns:a16="http://schemas.microsoft.com/office/drawing/2014/main" id="{4FF1DCFB-4222-CE47-88C5-D9AFDDAA915D}"/>
              </a:ext>
            </a:extLst>
          </p:cNvPr>
          <p:cNvSpPr>
            <a:spLocks noGrp="1"/>
          </p:cNvSpPr>
          <p:nvPr>
            <p:ph idx="1"/>
          </p:nvPr>
        </p:nvSpPr>
        <p:spPr>
          <a:xfrm>
            <a:off x="581192" y="1715956"/>
            <a:ext cx="11029615" cy="4182203"/>
          </a:xfrm>
        </p:spPr>
        <p:txBody>
          <a:bodyPr>
            <a:normAutofit fontScale="92500" lnSpcReduction="10000"/>
          </a:bodyPr>
          <a:lstStyle/>
          <a:p>
            <a:r>
              <a:rPr lang="en-US" sz="4000" dirty="0"/>
              <a:t>Know your limits </a:t>
            </a:r>
          </a:p>
          <a:p>
            <a:r>
              <a:rPr lang="en-US" sz="4000" dirty="0"/>
              <a:t>Know what you are required to report </a:t>
            </a:r>
          </a:p>
          <a:p>
            <a:r>
              <a:rPr lang="en-US" sz="4000" dirty="0"/>
              <a:t>Resources on campus </a:t>
            </a:r>
          </a:p>
          <a:p>
            <a:r>
              <a:rPr lang="en-US" sz="4000" dirty="0"/>
              <a:t>Resources in the community</a:t>
            </a:r>
          </a:p>
          <a:p>
            <a:r>
              <a:rPr lang="en-US" sz="4000" dirty="0"/>
              <a:t>Have information readily available </a:t>
            </a:r>
          </a:p>
          <a:p>
            <a:pPr lvl="1"/>
            <a:r>
              <a:rPr lang="en-US" sz="3800" dirty="0"/>
              <a:t>Cell phone contacts, folder in office, ……..</a:t>
            </a:r>
          </a:p>
        </p:txBody>
      </p:sp>
    </p:spTree>
    <p:extLst>
      <p:ext uri="{BB962C8B-B14F-4D97-AF65-F5344CB8AC3E}">
        <p14:creationId xmlns:p14="http://schemas.microsoft.com/office/powerpoint/2010/main" val="384184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01CD6-3BD5-4C4A-A470-92353524B5AC}"/>
              </a:ext>
            </a:extLst>
          </p:cNvPr>
          <p:cNvSpPr>
            <a:spLocks noGrp="1"/>
          </p:cNvSpPr>
          <p:nvPr>
            <p:ph type="title"/>
          </p:nvPr>
        </p:nvSpPr>
        <p:spPr/>
        <p:txBody>
          <a:bodyPr/>
          <a:lstStyle/>
          <a:p>
            <a:r>
              <a:rPr lang="en-US" dirty="0"/>
              <a:t>9 Healthy Ways to Communicate </a:t>
            </a:r>
            <a:r>
              <a:rPr lang="en-US" sz="1600" dirty="0"/>
              <a:t>(</a:t>
            </a:r>
            <a:r>
              <a:rPr lang="en-US" sz="1600" dirty="0" err="1"/>
              <a:t>stirFry</a:t>
            </a:r>
            <a:r>
              <a:rPr lang="en-US" sz="1600" dirty="0"/>
              <a:t> seminars)</a:t>
            </a:r>
            <a:endParaRPr lang="en-US" dirty="0"/>
          </a:p>
        </p:txBody>
      </p:sp>
      <p:sp>
        <p:nvSpPr>
          <p:cNvPr id="3" name="Content Placeholder 2">
            <a:extLst>
              <a:ext uri="{FF2B5EF4-FFF2-40B4-BE49-F238E27FC236}">
                <a16:creationId xmlns:a16="http://schemas.microsoft.com/office/drawing/2014/main" id="{3FD858D6-A860-1044-9D59-40D3A0B28E99}"/>
              </a:ext>
            </a:extLst>
          </p:cNvPr>
          <p:cNvSpPr>
            <a:spLocks noGrp="1"/>
          </p:cNvSpPr>
          <p:nvPr>
            <p:ph idx="1"/>
          </p:nvPr>
        </p:nvSpPr>
        <p:spPr>
          <a:xfrm>
            <a:off x="581192" y="2194560"/>
            <a:ext cx="11029615" cy="4663440"/>
          </a:xfrm>
        </p:spPr>
        <p:txBody>
          <a:bodyPr>
            <a:normAutofit fontScale="77500" lnSpcReduction="20000"/>
          </a:bodyPr>
          <a:lstStyle/>
          <a:p>
            <a:pPr marL="342900" indent="-342900">
              <a:buFont typeface="+mj-lt"/>
              <a:buAutoNum type="arabicPeriod"/>
            </a:pPr>
            <a:r>
              <a:rPr lang="en-US" sz="3200" dirty="0"/>
              <a:t>Reflect back what is being said. Use their words, not yours. </a:t>
            </a:r>
          </a:p>
          <a:p>
            <a:pPr marL="342900" indent="-342900">
              <a:buFont typeface="+mj-lt"/>
              <a:buAutoNum type="arabicPeriod"/>
            </a:pPr>
            <a:r>
              <a:rPr lang="en-US" sz="3200" dirty="0"/>
              <a:t>Begin where they are, not where you want them to be. </a:t>
            </a:r>
          </a:p>
          <a:p>
            <a:pPr marL="342900" indent="-342900">
              <a:buFont typeface="+mj-lt"/>
              <a:buAutoNum type="arabicPeriod"/>
            </a:pPr>
            <a:r>
              <a:rPr lang="en-US" sz="3200" dirty="0"/>
              <a:t>Be curious and open to what they are trying to say. </a:t>
            </a:r>
          </a:p>
          <a:p>
            <a:pPr marL="342900" indent="-342900">
              <a:buFont typeface="+mj-lt"/>
              <a:buAutoNum type="arabicPeriod"/>
            </a:pPr>
            <a:r>
              <a:rPr lang="en-US" sz="3200" dirty="0"/>
              <a:t>Notice what they are saying AND what they are not. </a:t>
            </a:r>
          </a:p>
          <a:p>
            <a:pPr marL="342900" indent="-342900">
              <a:buFont typeface="+mj-lt"/>
              <a:buAutoNum type="arabicPeriod"/>
            </a:pPr>
            <a:r>
              <a:rPr lang="en-US" sz="3200" dirty="0"/>
              <a:t>Emotionally relate to how they are feeling and nurture the relationship. </a:t>
            </a:r>
          </a:p>
          <a:p>
            <a:pPr marL="342900" indent="-342900">
              <a:buFont typeface="+mj-lt"/>
              <a:buAutoNum type="arabicPeriod"/>
            </a:pPr>
            <a:r>
              <a:rPr lang="en-US" sz="3200" dirty="0"/>
              <a:t>Notice how you are feeling. Be honest and authentic. </a:t>
            </a:r>
          </a:p>
          <a:p>
            <a:pPr marL="342900" indent="-342900">
              <a:buFont typeface="+mj-lt"/>
              <a:buAutoNum type="arabicPeriod"/>
            </a:pPr>
            <a:r>
              <a:rPr lang="en-US" sz="3200" dirty="0"/>
              <a:t>Take responsibility for your part in the conflict or misunderstanding. </a:t>
            </a:r>
          </a:p>
          <a:p>
            <a:pPr marL="342900" indent="-342900">
              <a:buFont typeface="+mj-lt"/>
              <a:buAutoNum type="arabicPeriod"/>
            </a:pPr>
            <a:r>
              <a:rPr lang="en-US" sz="3200" dirty="0"/>
              <a:t>Try to understand how their past affects who they are and how those experiences affect their relationship with you. </a:t>
            </a:r>
          </a:p>
          <a:p>
            <a:pPr marL="342900" indent="-342900">
              <a:buFont typeface="+mj-lt"/>
              <a:buAutoNum type="arabicPeriod"/>
            </a:pPr>
            <a:r>
              <a:rPr lang="en-US" sz="3200" dirty="0"/>
              <a:t>Stay with the process and relationship, not just the solution. </a:t>
            </a:r>
          </a:p>
          <a:p>
            <a:pPr marL="342900" indent="-342900">
              <a:buFont typeface="+mj-lt"/>
              <a:buAutoNum type="arabicPeriod"/>
            </a:pPr>
            <a:endParaRPr lang="en-US" sz="3200" dirty="0"/>
          </a:p>
        </p:txBody>
      </p:sp>
    </p:spTree>
    <p:extLst>
      <p:ext uri="{BB962C8B-B14F-4D97-AF65-F5344CB8AC3E}">
        <p14:creationId xmlns:p14="http://schemas.microsoft.com/office/powerpoint/2010/main" val="3245259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FD57-7C2B-7C41-AD2F-FEA34681651D}"/>
              </a:ext>
            </a:extLst>
          </p:cNvPr>
          <p:cNvSpPr>
            <a:spLocks noGrp="1"/>
          </p:cNvSpPr>
          <p:nvPr>
            <p:ph type="title"/>
          </p:nvPr>
        </p:nvSpPr>
        <p:spPr/>
        <p:txBody>
          <a:bodyPr/>
          <a:lstStyle/>
          <a:p>
            <a:r>
              <a:rPr lang="en-US" dirty="0"/>
              <a:t>The Art of mindful inquiry</a:t>
            </a:r>
          </a:p>
        </p:txBody>
      </p:sp>
      <p:sp>
        <p:nvSpPr>
          <p:cNvPr id="3" name="Content Placeholder 2">
            <a:extLst>
              <a:ext uri="{FF2B5EF4-FFF2-40B4-BE49-F238E27FC236}">
                <a16:creationId xmlns:a16="http://schemas.microsoft.com/office/drawing/2014/main" id="{0760CCCD-215B-5342-9426-264B78929C3F}"/>
              </a:ext>
            </a:extLst>
          </p:cNvPr>
          <p:cNvSpPr>
            <a:spLocks noGrp="1"/>
          </p:cNvSpPr>
          <p:nvPr>
            <p:ph idx="1"/>
          </p:nvPr>
        </p:nvSpPr>
        <p:spPr>
          <a:xfrm>
            <a:off x="581192" y="1715956"/>
            <a:ext cx="11029615" cy="5142044"/>
          </a:xfrm>
        </p:spPr>
        <p:txBody>
          <a:bodyPr>
            <a:normAutofit/>
          </a:bodyPr>
          <a:lstStyle/>
          <a:p>
            <a:r>
              <a:rPr lang="en-US" sz="2800" dirty="0"/>
              <a:t>What I heard you say was……</a:t>
            </a:r>
          </a:p>
          <a:p>
            <a:r>
              <a:rPr lang="en-US" sz="2800" dirty="0"/>
              <a:t>Tell me more about what you meant by…….</a:t>
            </a:r>
          </a:p>
          <a:p>
            <a:r>
              <a:rPr lang="en-US" sz="2800" dirty="0"/>
              <a:t>What angered you about what happened? </a:t>
            </a:r>
          </a:p>
          <a:p>
            <a:r>
              <a:rPr lang="en-US" sz="2800" dirty="0"/>
              <a:t>What hurt you about what happened? </a:t>
            </a:r>
          </a:p>
          <a:p>
            <a:r>
              <a:rPr lang="en-US" sz="2800" dirty="0"/>
              <a:t>What’s familiar about what happened? How did that affect you? How does it affect you now? </a:t>
            </a:r>
          </a:p>
          <a:p>
            <a:r>
              <a:rPr lang="en-US" sz="2800" dirty="0"/>
              <a:t>What do you need/want? </a:t>
            </a:r>
          </a:p>
          <a:p>
            <a:endParaRPr lang="en-US" sz="2400" dirty="0"/>
          </a:p>
          <a:p>
            <a:r>
              <a:rPr lang="en-US" sz="1600" dirty="0"/>
              <a:t>The Art of Mindful Facilitation, Lee </a:t>
            </a:r>
            <a:r>
              <a:rPr lang="en-US" sz="1600" dirty="0" err="1"/>
              <a:t>Mun</a:t>
            </a:r>
            <a:r>
              <a:rPr lang="en-US" sz="1600" dirty="0"/>
              <a:t> </a:t>
            </a:r>
            <a:r>
              <a:rPr lang="en-US" sz="1600" dirty="0" err="1"/>
              <a:t>Wah</a:t>
            </a:r>
            <a:endParaRPr lang="en-US" sz="1600" dirty="0"/>
          </a:p>
        </p:txBody>
      </p:sp>
    </p:spTree>
    <p:extLst>
      <p:ext uri="{BB962C8B-B14F-4D97-AF65-F5344CB8AC3E}">
        <p14:creationId xmlns:p14="http://schemas.microsoft.com/office/powerpoint/2010/main" val="1909708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D995-DD37-BB4B-859B-39C30E140EB2}"/>
              </a:ext>
            </a:extLst>
          </p:cNvPr>
          <p:cNvSpPr>
            <a:spLocks noGrp="1"/>
          </p:cNvSpPr>
          <p:nvPr>
            <p:ph type="title"/>
          </p:nvPr>
        </p:nvSpPr>
        <p:spPr/>
        <p:txBody>
          <a:bodyPr/>
          <a:lstStyle/>
          <a:p>
            <a:r>
              <a:rPr lang="en-US" dirty="0"/>
              <a:t>Our discussion today</a:t>
            </a:r>
          </a:p>
        </p:txBody>
      </p:sp>
      <p:sp>
        <p:nvSpPr>
          <p:cNvPr id="3" name="Content Placeholder 2">
            <a:extLst>
              <a:ext uri="{FF2B5EF4-FFF2-40B4-BE49-F238E27FC236}">
                <a16:creationId xmlns:a16="http://schemas.microsoft.com/office/drawing/2014/main" id="{D6F1A04C-EDD3-DB47-A3B7-7D6F9C1FD032}"/>
              </a:ext>
            </a:extLst>
          </p:cNvPr>
          <p:cNvSpPr>
            <a:spLocks noGrp="1"/>
          </p:cNvSpPr>
          <p:nvPr>
            <p:ph idx="1"/>
          </p:nvPr>
        </p:nvSpPr>
        <p:spPr/>
        <p:txBody>
          <a:bodyPr>
            <a:normAutofit/>
          </a:bodyPr>
          <a:lstStyle/>
          <a:p>
            <a:r>
              <a:rPr lang="en-US" sz="2800" dirty="0"/>
              <a:t>Many of us have recognized the increase in mental health issues on our campus. This session will focus on easy to implement wellness assessments, self-care activities, and communication strategies related to overall student well-being.  Recognizing when to refer students to campus resources will be discussed. The session will also describe student wellness initiatives in the College of Pharmacy and Health Sciences. </a:t>
            </a:r>
          </a:p>
        </p:txBody>
      </p:sp>
    </p:spTree>
    <p:extLst>
      <p:ext uri="{BB962C8B-B14F-4D97-AF65-F5344CB8AC3E}">
        <p14:creationId xmlns:p14="http://schemas.microsoft.com/office/powerpoint/2010/main" val="2050071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7223-53AF-AF41-8D26-68F651BB0548}"/>
              </a:ext>
            </a:extLst>
          </p:cNvPr>
          <p:cNvSpPr>
            <a:spLocks noGrp="1"/>
          </p:cNvSpPr>
          <p:nvPr>
            <p:ph type="title"/>
          </p:nvPr>
        </p:nvSpPr>
        <p:spPr/>
        <p:txBody>
          <a:bodyPr/>
          <a:lstStyle/>
          <a:p>
            <a:r>
              <a:rPr lang="en-US" dirty="0"/>
              <a:t>Questions to start your student appointments</a:t>
            </a:r>
          </a:p>
        </p:txBody>
      </p:sp>
      <p:sp>
        <p:nvSpPr>
          <p:cNvPr id="3" name="Content Placeholder 2">
            <a:extLst>
              <a:ext uri="{FF2B5EF4-FFF2-40B4-BE49-F238E27FC236}">
                <a16:creationId xmlns:a16="http://schemas.microsoft.com/office/drawing/2014/main" id="{A2C98BAB-4459-3F4B-AB0A-531B539967DA}"/>
              </a:ext>
            </a:extLst>
          </p:cNvPr>
          <p:cNvSpPr>
            <a:spLocks noGrp="1"/>
          </p:cNvSpPr>
          <p:nvPr>
            <p:ph idx="1"/>
          </p:nvPr>
        </p:nvSpPr>
        <p:spPr>
          <a:xfrm>
            <a:off x="581192" y="1219200"/>
            <a:ext cx="11029615" cy="5448300"/>
          </a:xfrm>
        </p:spPr>
        <p:txBody>
          <a:bodyPr>
            <a:normAutofit/>
          </a:bodyPr>
          <a:lstStyle/>
          <a:p>
            <a:r>
              <a:rPr lang="en-US" sz="3600" dirty="0"/>
              <a:t>What has been the best part of the semester so far? </a:t>
            </a:r>
          </a:p>
          <a:p>
            <a:r>
              <a:rPr lang="en-US" sz="3600" dirty="0"/>
              <a:t>What are you proud of?</a:t>
            </a:r>
          </a:p>
          <a:p>
            <a:r>
              <a:rPr lang="en-US" sz="3600" dirty="0"/>
              <a:t>What else has been going well? </a:t>
            </a:r>
          </a:p>
          <a:p>
            <a:r>
              <a:rPr lang="en-US" sz="3600" dirty="0"/>
              <a:t>What has been the biggest challenge? </a:t>
            </a:r>
          </a:p>
          <a:p>
            <a:r>
              <a:rPr lang="en-US" sz="3600" dirty="0"/>
              <a:t>In what ways can I be the most helpful for you today? </a:t>
            </a:r>
          </a:p>
        </p:txBody>
      </p:sp>
    </p:spTree>
    <p:extLst>
      <p:ext uri="{BB962C8B-B14F-4D97-AF65-F5344CB8AC3E}">
        <p14:creationId xmlns:p14="http://schemas.microsoft.com/office/powerpoint/2010/main" val="3954943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80DA4-B585-544C-8148-25AEB80A3232}"/>
              </a:ext>
            </a:extLst>
          </p:cNvPr>
          <p:cNvPicPr>
            <a:picLocks noChangeAspect="1"/>
          </p:cNvPicPr>
          <p:nvPr/>
        </p:nvPicPr>
        <p:blipFill>
          <a:blip r:embed="rId2"/>
          <a:stretch>
            <a:fillRect/>
          </a:stretch>
        </p:blipFill>
        <p:spPr>
          <a:xfrm>
            <a:off x="2034929" y="803564"/>
            <a:ext cx="7682589" cy="5569527"/>
          </a:xfrm>
          <a:prstGeom prst="rect">
            <a:avLst/>
          </a:prstGeom>
        </p:spPr>
      </p:pic>
      <p:sp>
        <p:nvSpPr>
          <p:cNvPr id="2" name="TextBox 1">
            <a:extLst>
              <a:ext uri="{FF2B5EF4-FFF2-40B4-BE49-F238E27FC236}">
                <a16:creationId xmlns:a16="http://schemas.microsoft.com/office/drawing/2014/main" id="{9FE08512-BC6F-C144-AB78-C8FB6BF0893C}"/>
              </a:ext>
            </a:extLst>
          </p:cNvPr>
          <p:cNvSpPr txBox="1"/>
          <p:nvPr/>
        </p:nvSpPr>
        <p:spPr>
          <a:xfrm>
            <a:off x="387928" y="2105891"/>
            <a:ext cx="2119746" cy="1938992"/>
          </a:xfrm>
          <a:prstGeom prst="rect">
            <a:avLst/>
          </a:prstGeom>
          <a:noFill/>
        </p:spPr>
        <p:txBody>
          <a:bodyPr wrap="square" rtlCol="0">
            <a:spAutoFit/>
          </a:bodyPr>
          <a:lstStyle/>
          <a:p>
            <a:r>
              <a:rPr lang="en-US" sz="4000" dirty="0">
                <a:solidFill>
                  <a:schemeClr val="accent6"/>
                </a:solidFill>
              </a:rPr>
              <a:t>Where do I start? </a:t>
            </a:r>
          </a:p>
        </p:txBody>
      </p:sp>
    </p:spTree>
    <p:extLst>
      <p:ext uri="{BB962C8B-B14F-4D97-AF65-F5344CB8AC3E}">
        <p14:creationId xmlns:p14="http://schemas.microsoft.com/office/powerpoint/2010/main" val="1791019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35B2-FFA4-784E-81A6-A9CC1E4DAF70}"/>
              </a:ext>
            </a:extLst>
          </p:cNvPr>
          <p:cNvSpPr>
            <a:spLocks noGrp="1"/>
          </p:cNvSpPr>
          <p:nvPr>
            <p:ph type="ctrTitle"/>
          </p:nvPr>
        </p:nvSpPr>
        <p:spPr/>
        <p:txBody>
          <a:bodyPr/>
          <a:lstStyle/>
          <a:p>
            <a:r>
              <a:rPr lang="en-US" dirty="0"/>
              <a:t>Mental Health: Depression and Anxiety </a:t>
            </a:r>
          </a:p>
        </p:txBody>
      </p:sp>
      <p:sp>
        <p:nvSpPr>
          <p:cNvPr id="3" name="Subtitle 2">
            <a:extLst>
              <a:ext uri="{FF2B5EF4-FFF2-40B4-BE49-F238E27FC236}">
                <a16:creationId xmlns:a16="http://schemas.microsoft.com/office/drawing/2014/main" id="{62E89854-0781-3749-8A96-B91D718D1EB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ED3A775-B338-6A46-8C9F-822DDE632FF6}"/>
              </a:ext>
            </a:extLst>
          </p:cNvPr>
          <p:cNvPicPr>
            <a:picLocks noChangeAspect="1"/>
          </p:cNvPicPr>
          <p:nvPr/>
        </p:nvPicPr>
        <p:blipFill>
          <a:blip r:embed="rId2"/>
          <a:stretch>
            <a:fillRect/>
          </a:stretch>
        </p:blipFill>
        <p:spPr>
          <a:xfrm>
            <a:off x="7827010" y="3801291"/>
            <a:ext cx="2627630" cy="1876879"/>
          </a:xfrm>
          <a:prstGeom prst="rect">
            <a:avLst/>
          </a:prstGeom>
        </p:spPr>
      </p:pic>
      <p:pic>
        <p:nvPicPr>
          <p:cNvPr id="6" name="Picture 5">
            <a:extLst>
              <a:ext uri="{FF2B5EF4-FFF2-40B4-BE49-F238E27FC236}">
                <a16:creationId xmlns:a16="http://schemas.microsoft.com/office/drawing/2014/main" id="{CA899B7F-6557-E041-89F2-0AB1039F217C}"/>
              </a:ext>
            </a:extLst>
          </p:cNvPr>
          <p:cNvPicPr>
            <a:picLocks noChangeAspect="1"/>
          </p:cNvPicPr>
          <p:nvPr/>
        </p:nvPicPr>
        <p:blipFill>
          <a:blip r:embed="rId3"/>
          <a:stretch>
            <a:fillRect/>
          </a:stretch>
        </p:blipFill>
        <p:spPr>
          <a:xfrm>
            <a:off x="1149350" y="3510904"/>
            <a:ext cx="2797810" cy="1094116"/>
          </a:xfrm>
          <a:prstGeom prst="rect">
            <a:avLst/>
          </a:prstGeom>
        </p:spPr>
      </p:pic>
      <p:pic>
        <p:nvPicPr>
          <p:cNvPr id="7" name="Picture 6">
            <a:extLst>
              <a:ext uri="{FF2B5EF4-FFF2-40B4-BE49-F238E27FC236}">
                <a16:creationId xmlns:a16="http://schemas.microsoft.com/office/drawing/2014/main" id="{3E48DB50-C728-6049-9FC6-018BB8B04CDC}"/>
              </a:ext>
            </a:extLst>
          </p:cNvPr>
          <p:cNvPicPr>
            <a:picLocks noChangeAspect="1"/>
          </p:cNvPicPr>
          <p:nvPr/>
        </p:nvPicPr>
        <p:blipFill>
          <a:blip r:embed="rId4"/>
          <a:stretch>
            <a:fillRect/>
          </a:stretch>
        </p:blipFill>
        <p:spPr>
          <a:xfrm>
            <a:off x="4973320" y="3731260"/>
            <a:ext cx="1747520" cy="1747520"/>
          </a:xfrm>
          <a:prstGeom prst="rect">
            <a:avLst/>
          </a:prstGeom>
        </p:spPr>
      </p:pic>
    </p:spTree>
    <p:extLst>
      <p:ext uri="{BB962C8B-B14F-4D97-AF65-F5344CB8AC3E}">
        <p14:creationId xmlns:p14="http://schemas.microsoft.com/office/powerpoint/2010/main" val="374320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05CB-12BB-B241-A396-7D01437F155F}"/>
              </a:ext>
            </a:extLst>
          </p:cNvPr>
          <p:cNvSpPr>
            <a:spLocks noGrp="1"/>
          </p:cNvSpPr>
          <p:nvPr>
            <p:ph type="title"/>
          </p:nvPr>
        </p:nvSpPr>
        <p:spPr/>
        <p:txBody>
          <a:bodyPr/>
          <a:lstStyle/>
          <a:p>
            <a:r>
              <a:rPr lang="en-US" dirty="0"/>
              <a:t>Relationship violence and sexual assault</a:t>
            </a:r>
          </a:p>
        </p:txBody>
      </p:sp>
      <p:sp>
        <p:nvSpPr>
          <p:cNvPr id="3" name="Content Placeholder 2">
            <a:extLst>
              <a:ext uri="{FF2B5EF4-FFF2-40B4-BE49-F238E27FC236}">
                <a16:creationId xmlns:a16="http://schemas.microsoft.com/office/drawing/2014/main" id="{7B0DD6AF-5297-FD4F-A306-A4F9FC73041E}"/>
              </a:ext>
            </a:extLst>
          </p:cNvPr>
          <p:cNvSpPr>
            <a:spLocks noGrp="1"/>
          </p:cNvSpPr>
          <p:nvPr>
            <p:ph idx="1"/>
          </p:nvPr>
        </p:nvSpPr>
        <p:spPr>
          <a:xfrm>
            <a:off x="581192" y="2180496"/>
            <a:ext cx="11029615" cy="4677504"/>
          </a:xfrm>
        </p:spPr>
        <p:txBody>
          <a:bodyPr>
            <a:normAutofit fontScale="92500" lnSpcReduction="20000"/>
          </a:bodyPr>
          <a:lstStyle/>
          <a:p>
            <a:r>
              <a:rPr lang="en-US" b="1" dirty="0"/>
              <a:t>Title IX and Sexual Assault Response and Prevention</a:t>
            </a:r>
            <a:endParaRPr lang="en-US" dirty="0"/>
          </a:p>
          <a:p>
            <a:r>
              <a:rPr lang="en-US" dirty="0"/>
              <a:t>The University has resources available for students who have experienced sexual or interpersonal misconduct, which can include sexual harassment, sexual assault, dating violence, and stalking, for example. Some resources are legally confidential, which means personal information will not be shared with anyone else. Other non-confidential (yet still private) resources can explain how to locate support resources, file a complaint within the university, or file criminal charges – these non-confidential resources need to share incidents of sexual and interpersonal misconduct with the Title IX Coordinator. As an instructor, I am non-confidential; however, please know that sharing with the university does not mean the individual must participate in a formal university or criminal process; an individual could request confidentiality through the University, for example. Other services the university can provide include safety planning, counseling, disability or immigration services and assistance in academic and housing accommodations as needed.</a:t>
            </a:r>
          </a:p>
          <a:p>
            <a:r>
              <a:rPr lang="en-US" dirty="0"/>
              <a:t>University contacts:  </a:t>
            </a:r>
          </a:p>
          <a:p>
            <a:r>
              <a:rPr lang="en-US" dirty="0"/>
              <a:t>Resources and reporting options can be found on the Title IX webpage at </a:t>
            </a:r>
            <a:r>
              <a:rPr lang="en-US" dirty="0" err="1"/>
              <a:t>www.drake.edu</a:t>
            </a:r>
            <a:r>
              <a:rPr lang="en-US" dirty="0"/>
              <a:t>/</a:t>
            </a:r>
            <a:r>
              <a:rPr lang="en-US" dirty="0" err="1"/>
              <a:t>titleix</a:t>
            </a:r>
            <a:r>
              <a:rPr lang="en-US" dirty="0"/>
              <a:t>. </a:t>
            </a:r>
          </a:p>
          <a:p>
            <a:r>
              <a:rPr lang="en-US" dirty="0"/>
              <a:t>Violence Intervention Partner (V.I.P.) provides peer-based 24/7 confidential support and advocacy services. </a:t>
            </a:r>
          </a:p>
          <a:p>
            <a:pPr marL="0" indent="0">
              <a:buNone/>
            </a:pPr>
            <a:r>
              <a:rPr lang="en-US" dirty="0"/>
              <a:t>	To access a V.I.P. advocate call or text 515-512-2972. </a:t>
            </a:r>
          </a:p>
          <a:p>
            <a:r>
              <a:rPr lang="en-US" dirty="0"/>
              <a:t>NEW HIRE SOON, Title IX Coordinator: 271-2982 or </a:t>
            </a:r>
            <a:r>
              <a:rPr lang="en-US" dirty="0">
                <a:hlinkClick r:id="rId3"/>
              </a:rPr>
              <a:t>titleix@drake.edu</a:t>
            </a:r>
            <a:endParaRPr lang="en-US" dirty="0"/>
          </a:p>
          <a:p>
            <a:r>
              <a:rPr lang="en-US" dirty="0"/>
              <a:t>Lynn Cornelius, Violence Prevention Coordinator,  </a:t>
            </a:r>
            <a:r>
              <a:rPr lang="en-US" dirty="0">
                <a:hlinkClick r:id="rId4" tooltip="Use alt + click to follow the link"/>
              </a:rPr>
              <a:t>prevention@drake.edu</a:t>
            </a:r>
            <a:r>
              <a:rPr lang="en-US" dirty="0"/>
              <a:t> or </a:t>
            </a:r>
            <a:r>
              <a:rPr lang="en-US" dirty="0" err="1"/>
              <a:t>ext</a:t>
            </a:r>
            <a:r>
              <a:rPr lang="en-US" dirty="0"/>
              <a:t> 4141.</a:t>
            </a:r>
          </a:p>
          <a:p>
            <a:endParaRPr lang="en-US" dirty="0"/>
          </a:p>
        </p:txBody>
      </p:sp>
      <p:pic>
        <p:nvPicPr>
          <p:cNvPr id="5" name="Picture 4">
            <a:extLst>
              <a:ext uri="{FF2B5EF4-FFF2-40B4-BE49-F238E27FC236}">
                <a16:creationId xmlns:a16="http://schemas.microsoft.com/office/drawing/2014/main" id="{AA093263-0174-984E-AE4E-6CDE47905D90}"/>
              </a:ext>
            </a:extLst>
          </p:cNvPr>
          <p:cNvPicPr>
            <a:picLocks noChangeAspect="1"/>
          </p:cNvPicPr>
          <p:nvPr/>
        </p:nvPicPr>
        <p:blipFill>
          <a:blip r:embed="rId5"/>
          <a:stretch>
            <a:fillRect/>
          </a:stretch>
        </p:blipFill>
        <p:spPr>
          <a:xfrm>
            <a:off x="10226351" y="4620391"/>
            <a:ext cx="1729062" cy="2237609"/>
          </a:xfrm>
          <a:prstGeom prst="rect">
            <a:avLst/>
          </a:prstGeom>
        </p:spPr>
      </p:pic>
    </p:spTree>
    <p:extLst>
      <p:ext uri="{BB962C8B-B14F-4D97-AF65-F5344CB8AC3E}">
        <p14:creationId xmlns:p14="http://schemas.microsoft.com/office/powerpoint/2010/main" val="2227892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4468D-C21B-0A46-99DE-A3CF3A7B4033}"/>
              </a:ext>
            </a:extLst>
          </p:cNvPr>
          <p:cNvPicPr>
            <a:picLocks noChangeAspect="1"/>
          </p:cNvPicPr>
          <p:nvPr/>
        </p:nvPicPr>
        <p:blipFill>
          <a:blip r:embed="rId2"/>
          <a:stretch>
            <a:fillRect/>
          </a:stretch>
        </p:blipFill>
        <p:spPr>
          <a:xfrm>
            <a:off x="1123950" y="673100"/>
            <a:ext cx="9944100" cy="5511800"/>
          </a:xfrm>
          <a:prstGeom prst="rect">
            <a:avLst/>
          </a:prstGeom>
        </p:spPr>
      </p:pic>
      <p:sp>
        <p:nvSpPr>
          <p:cNvPr id="4" name="TextBox 3">
            <a:extLst>
              <a:ext uri="{FF2B5EF4-FFF2-40B4-BE49-F238E27FC236}">
                <a16:creationId xmlns:a16="http://schemas.microsoft.com/office/drawing/2014/main" id="{10287E5B-3856-214F-950D-5E24E1AAD6A1}"/>
              </a:ext>
            </a:extLst>
          </p:cNvPr>
          <p:cNvSpPr txBox="1"/>
          <p:nvPr/>
        </p:nvSpPr>
        <p:spPr>
          <a:xfrm>
            <a:off x="308610" y="1082040"/>
            <a:ext cx="1630680" cy="4401205"/>
          </a:xfrm>
          <a:prstGeom prst="rect">
            <a:avLst/>
          </a:prstGeom>
          <a:noFill/>
        </p:spPr>
        <p:txBody>
          <a:bodyPr wrap="square" rtlCol="0">
            <a:spAutoFit/>
          </a:bodyPr>
          <a:lstStyle/>
          <a:p>
            <a:r>
              <a:rPr lang="en-US" sz="4000" dirty="0">
                <a:solidFill>
                  <a:schemeClr val="accent2"/>
                </a:solidFill>
              </a:rPr>
              <a:t>How to re-word when talking with others</a:t>
            </a:r>
          </a:p>
        </p:txBody>
      </p:sp>
    </p:spTree>
    <p:extLst>
      <p:ext uri="{BB962C8B-B14F-4D97-AF65-F5344CB8AC3E}">
        <p14:creationId xmlns:p14="http://schemas.microsoft.com/office/powerpoint/2010/main" val="197618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512B3-BDBA-D54F-BF01-D884C828EE6A}"/>
              </a:ext>
            </a:extLst>
          </p:cNvPr>
          <p:cNvPicPr>
            <a:picLocks noChangeAspect="1"/>
          </p:cNvPicPr>
          <p:nvPr/>
        </p:nvPicPr>
        <p:blipFill>
          <a:blip r:embed="rId3"/>
          <a:stretch>
            <a:fillRect/>
          </a:stretch>
        </p:blipFill>
        <p:spPr>
          <a:xfrm>
            <a:off x="1397000" y="1123950"/>
            <a:ext cx="9398000" cy="4610100"/>
          </a:xfrm>
          <a:prstGeom prst="rect">
            <a:avLst/>
          </a:prstGeom>
        </p:spPr>
      </p:pic>
    </p:spTree>
    <p:extLst>
      <p:ext uri="{BB962C8B-B14F-4D97-AF65-F5344CB8AC3E}">
        <p14:creationId xmlns:p14="http://schemas.microsoft.com/office/powerpoint/2010/main" val="478783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0A7939-1498-8D42-AA45-C8233C396715}"/>
              </a:ext>
            </a:extLst>
          </p:cNvPr>
          <p:cNvPicPr>
            <a:picLocks noChangeAspect="1"/>
          </p:cNvPicPr>
          <p:nvPr/>
        </p:nvPicPr>
        <p:blipFill>
          <a:blip r:embed="rId3"/>
          <a:stretch>
            <a:fillRect/>
          </a:stretch>
        </p:blipFill>
        <p:spPr>
          <a:xfrm>
            <a:off x="1536700" y="615950"/>
            <a:ext cx="9118600" cy="5626100"/>
          </a:xfrm>
          <a:prstGeom prst="rect">
            <a:avLst/>
          </a:prstGeom>
        </p:spPr>
      </p:pic>
    </p:spTree>
    <p:extLst>
      <p:ext uri="{BB962C8B-B14F-4D97-AF65-F5344CB8AC3E}">
        <p14:creationId xmlns:p14="http://schemas.microsoft.com/office/powerpoint/2010/main" val="3475365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C0C3-AAC4-1949-B9FA-82DD8A75FE6D}"/>
              </a:ext>
            </a:extLst>
          </p:cNvPr>
          <p:cNvSpPr>
            <a:spLocks noGrp="1"/>
          </p:cNvSpPr>
          <p:nvPr>
            <p:ph type="title"/>
          </p:nvPr>
        </p:nvSpPr>
        <p:spPr>
          <a:xfrm>
            <a:off x="581192" y="907429"/>
            <a:ext cx="11029616" cy="1013800"/>
          </a:xfrm>
        </p:spPr>
        <p:txBody>
          <a:bodyPr/>
          <a:lstStyle/>
          <a:p>
            <a:r>
              <a:rPr lang="en-US" b="1" dirty="0"/>
              <a:t>The University Counseling Center (UCC)</a:t>
            </a:r>
            <a:br>
              <a:rPr lang="en-US" dirty="0"/>
            </a:br>
            <a:endParaRPr lang="en-US" dirty="0"/>
          </a:p>
        </p:txBody>
      </p:sp>
      <p:sp>
        <p:nvSpPr>
          <p:cNvPr id="3" name="Content Placeholder 2">
            <a:extLst>
              <a:ext uri="{FF2B5EF4-FFF2-40B4-BE49-F238E27FC236}">
                <a16:creationId xmlns:a16="http://schemas.microsoft.com/office/drawing/2014/main" id="{B763D9CD-69BD-7647-B309-6EF320EEBE0D}"/>
              </a:ext>
            </a:extLst>
          </p:cNvPr>
          <p:cNvSpPr>
            <a:spLocks noGrp="1"/>
          </p:cNvSpPr>
          <p:nvPr>
            <p:ph idx="1"/>
          </p:nvPr>
        </p:nvSpPr>
        <p:spPr>
          <a:xfrm>
            <a:off x="581192" y="2180496"/>
            <a:ext cx="11029615" cy="4558971"/>
          </a:xfrm>
        </p:spPr>
        <p:txBody>
          <a:bodyPr>
            <a:normAutofit fontScale="77500" lnSpcReduction="20000"/>
          </a:bodyPr>
          <a:lstStyle/>
          <a:p>
            <a:r>
              <a:rPr lang="en-US" sz="2900" dirty="0"/>
              <a:t>The Counseling Center offers to all currently enrolled Drake students a variety of counseling services. Depending on the student's need, individual, couple, family, or group counseling may be provided. The UCC is available for workshops, training, psychological testing, and for referral information. In addition, we offer consultation services to students, staff, and faculty who might have questions about student mental health issues or topics.</a:t>
            </a:r>
          </a:p>
          <a:p>
            <a:r>
              <a:rPr lang="en-US" sz="2300" dirty="0"/>
              <a:t> </a:t>
            </a:r>
          </a:p>
          <a:p>
            <a:r>
              <a:rPr lang="en-US" sz="2300" u="sng" dirty="0"/>
              <a:t>Drake University Counseling Center</a:t>
            </a:r>
            <a:endParaRPr lang="en-US" sz="2300" dirty="0"/>
          </a:p>
          <a:p>
            <a:r>
              <a:rPr lang="en-US" sz="2300" dirty="0"/>
              <a:t>3116 Carpenter Avenue</a:t>
            </a:r>
          </a:p>
          <a:p>
            <a:r>
              <a:rPr lang="en-US" sz="2300" dirty="0"/>
              <a:t>Des Moines, Iowa 50311</a:t>
            </a:r>
          </a:p>
          <a:p>
            <a:r>
              <a:rPr lang="en-US" sz="2300" dirty="0"/>
              <a:t>(515) 271-3864</a:t>
            </a:r>
          </a:p>
          <a:p>
            <a:r>
              <a:rPr lang="en-US" sz="2300" dirty="0"/>
              <a:t>Hours:</a:t>
            </a:r>
          </a:p>
          <a:p>
            <a:r>
              <a:rPr lang="en-US" sz="2300" dirty="0"/>
              <a:t>M-Th from 8:30am to 5:00pm, Friday 8:30 to 3pm</a:t>
            </a:r>
          </a:p>
          <a:p>
            <a:r>
              <a:rPr lang="en-US" sz="2300" dirty="0">
                <a:hlinkClick r:id="rId3"/>
              </a:rPr>
              <a:t>http://www.drake.edu/counselingcenter/</a:t>
            </a:r>
            <a:endParaRPr lang="en-US" sz="2300" dirty="0"/>
          </a:p>
          <a:p>
            <a:endParaRPr lang="en-US" dirty="0"/>
          </a:p>
        </p:txBody>
      </p:sp>
      <p:pic>
        <p:nvPicPr>
          <p:cNvPr id="4" name="Picture 3">
            <a:extLst>
              <a:ext uri="{FF2B5EF4-FFF2-40B4-BE49-F238E27FC236}">
                <a16:creationId xmlns:a16="http://schemas.microsoft.com/office/drawing/2014/main" id="{A35C0C0E-14A9-594A-BF69-CFCC9375EE8B}"/>
              </a:ext>
            </a:extLst>
          </p:cNvPr>
          <p:cNvPicPr>
            <a:picLocks noChangeAspect="1"/>
          </p:cNvPicPr>
          <p:nvPr/>
        </p:nvPicPr>
        <p:blipFill>
          <a:blip r:embed="rId4"/>
          <a:stretch>
            <a:fillRect/>
          </a:stretch>
        </p:blipFill>
        <p:spPr>
          <a:xfrm>
            <a:off x="7967823" y="4124131"/>
            <a:ext cx="3616967" cy="1734668"/>
          </a:xfrm>
          <a:prstGeom prst="rect">
            <a:avLst/>
          </a:prstGeom>
        </p:spPr>
      </p:pic>
    </p:spTree>
    <p:extLst>
      <p:ext uri="{BB962C8B-B14F-4D97-AF65-F5344CB8AC3E}">
        <p14:creationId xmlns:p14="http://schemas.microsoft.com/office/powerpoint/2010/main" val="535337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E6D7-5120-BE4D-B3D6-780F57C5E4FF}"/>
              </a:ext>
            </a:extLst>
          </p:cNvPr>
          <p:cNvSpPr>
            <a:spLocks noGrp="1"/>
          </p:cNvSpPr>
          <p:nvPr>
            <p:ph type="title"/>
          </p:nvPr>
        </p:nvSpPr>
        <p:spPr/>
        <p:txBody>
          <a:bodyPr/>
          <a:lstStyle/>
          <a:p>
            <a:r>
              <a:rPr lang="en-US" dirty="0"/>
              <a:t>Put these contact numbers in your phone….now </a:t>
            </a:r>
          </a:p>
        </p:txBody>
      </p:sp>
      <p:sp>
        <p:nvSpPr>
          <p:cNvPr id="3" name="Content Placeholder 2">
            <a:extLst>
              <a:ext uri="{FF2B5EF4-FFF2-40B4-BE49-F238E27FC236}">
                <a16:creationId xmlns:a16="http://schemas.microsoft.com/office/drawing/2014/main" id="{94C21F10-D4A9-9B41-B723-152FD6323408}"/>
              </a:ext>
            </a:extLst>
          </p:cNvPr>
          <p:cNvSpPr>
            <a:spLocks noGrp="1"/>
          </p:cNvSpPr>
          <p:nvPr>
            <p:ph idx="1"/>
          </p:nvPr>
        </p:nvSpPr>
        <p:spPr>
          <a:xfrm>
            <a:off x="338597" y="1715956"/>
            <a:ext cx="11029615" cy="3678303"/>
          </a:xfrm>
        </p:spPr>
        <p:txBody>
          <a:bodyPr/>
          <a:lstStyle/>
          <a:p>
            <a:r>
              <a:rPr lang="en-US" sz="2000" b="1" dirty="0"/>
              <a:t>Crisis Text Line (Text HELLO to 741741):</a:t>
            </a:r>
            <a:r>
              <a:rPr lang="en-US" sz="2000" dirty="0"/>
              <a:t> Drake is partnering with the nationally known group, Crisis Text Line, to provide an additional service for our students. Crisis Text Line Counselors graduate from a 30-hour program that includes: video modules that cover (a) specific skills such as good contact techniques; and (b) issues such as self-harm, suicide, depression, bullying, and LGBTQ issues, as well as quizzes, role plays, and observations shifts. Their training has been vetted by representatives from national organizations like American Foundation for Suicide Prevention, and RAINN (Rape, Abuse, and Incest National Network). This is a free and confidential service. Remember, if this is an emergency, please contact Drake Public Safety at 515-271-2222 or 9-1-1.</a:t>
            </a:r>
          </a:p>
          <a:p>
            <a:endParaRPr lang="en-US" dirty="0"/>
          </a:p>
        </p:txBody>
      </p:sp>
      <p:pic>
        <p:nvPicPr>
          <p:cNvPr id="4" name="Picture 3">
            <a:extLst>
              <a:ext uri="{FF2B5EF4-FFF2-40B4-BE49-F238E27FC236}">
                <a16:creationId xmlns:a16="http://schemas.microsoft.com/office/drawing/2014/main" id="{7369C7BB-35C8-2F4D-A791-4CEC61B4C0C7}"/>
              </a:ext>
            </a:extLst>
          </p:cNvPr>
          <p:cNvPicPr>
            <a:picLocks noChangeAspect="1"/>
          </p:cNvPicPr>
          <p:nvPr/>
        </p:nvPicPr>
        <p:blipFill>
          <a:blip r:embed="rId3"/>
          <a:stretch>
            <a:fillRect/>
          </a:stretch>
        </p:blipFill>
        <p:spPr>
          <a:xfrm>
            <a:off x="1803399" y="4592580"/>
            <a:ext cx="2059473" cy="2265420"/>
          </a:xfrm>
          <a:prstGeom prst="rect">
            <a:avLst/>
          </a:prstGeom>
        </p:spPr>
      </p:pic>
      <p:pic>
        <p:nvPicPr>
          <p:cNvPr id="5" name="Picture 4">
            <a:extLst>
              <a:ext uri="{FF2B5EF4-FFF2-40B4-BE49-F238E27FC236}">
                <a16:creationId xmlns:a16="http://schemas.microsoft.com/office/drawing/2014/main" id="{8B7AD4ED-9AF7-7849-8D71-AD0B60E20BA8}"/>
              </a:ext>
            </a:extLst>
          </p:cNvPr>
          <p:cNvPicPr>
            <a:picLocks noChangeAspect="1"/>
          </p:cNvPicPr>
          <p:nvPr/>
        </p:nvPicPr>
        <p:blipFill>
          <a:blip r:embed="rId4"/>
          <a:stretch>
            <a:fillRect/>
          </a:stretch>
        </p:blipFill>
        <p:spPr>
          <a:xfrm>
            <a:off x="5327674" y="4592580"/>
            <a:ext cx="4177109" cy="1864781"/>
          </a:xfrm>
          <a:prstGeom prst="rect">
            <a:avLst/>
          </a:prstGeom>
        </p:spPr>
      </p:pic>
    </p:spTree>
    <p:extLst>
      <p:ext uri="{BB962C8B-B14F-4D97-AF65-F5344CB8AC3E}">
        <p14:creationId xmlns:p14="http://schemas.microsoft.com/office/powerpoint/2010/main" val="3036079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64A02-418C-0C4D-8950-3ABCFEB410CE}"/>
              </a:ext>
            </a:extLst>
          </p:cNvPr>
          <p:cNvSpPr>
            <a:spLocks noGrp="1"/>
          </p:cNvSpPr>
          <p:nvPr>
            <p:ph type="title"/>
          </p:nvPr>
        </p:nvSpPr>
        <p:spPr/>
        <p:txBody>
          <a:bodyPr/>
          <a:lstStyle/>
          <a:p>
            <a:r>
              <a:rPr lang="en-US" dirty="0"/>
              <a:t>After Hours care</a:t>
            </a:r>
          </a:p>
        </p:txBody>
      </p:sp>
      <p:sp>
        <p:nvSpPr>
          <p:cNvPr id="3" name="Content Placeholder 2">
            <a:extLst>
              <a:ext uri="{FF2B5EF4-FFF2-40B4-BE49-F238E27FC236}">
                <a16:creationId xmlns:a16="http://schemas.microsoft.com/office/drawing/2014/main" id="{CBCFFB0B-6495-494E-9A6C-C63D3CB51C66}"/>
              </a:ext>
            </a:extLst>
          </p:cNvPr>
          <p:cNvSpPr>
            <a:spLocks noGrp="1"/>
          </p:cNvSpPr>
          <p:nvPr>
            <p:ph idx="1"/>
          </p:nvPr>
        </p:nvSpPr>
        <p:spPr>
          <a:xfrm>
            <a:off x="581192" y="1715956"/>
            <a:ext cx="11029615" cy="4983424"/>
          </a:xfrm>
        </p:spPr>
        <p:txBody>
          <a:bodyPr>
            <a:normAutofit/>
          </a:bodyPr>
          <a:lstStyle/>
          <a:p>
            <a:pPr marL="0" indent="0" fontAlgn="base">
              <a:buNone/>
            </a:pPr>
            <a:br>
              <a:rPr lang="en-US" b="1" dirty="0"/>
            </a:br>
            <a:r>
              <a:rPr lang="en-US" dirty="0"/>
              <a:t>Students who need emergency mental health care when the University Counseling Center is closed should call Drake Public Safety at 515-271-2222 or 911. All off-campus treatment is the financial responsibility of the student however the Observation Center is free of charge.</a:t>
            </a:r>
          </a:p>
          <a:p>
            <a:pPr fontAlgn="base"/>
            <a:r>
              <a:rPr lang="en-US" dirty="0">
                <a:hlinkClick r:id="rId2"/>
              </a:rPr>
              <a:t>The Crisis Observation Center</a:t>
            </a:r>
            <a:r>
              <a:rPr lang="en-US" dirty="0"/>
              <a:t> is intended to meet the needs of individuals who are experiencing an acute behavioral health stressor that impairs the individual’s capacity to cope with his/her normal activities of daily living. The goal of the Crisis Observation Center is to offer a place for individuals to seek crisis intervention services and stabilize them quickly so they can return to the community. The length of stay is up to 23 hours. Services offered include a nursing assessment, care/service coordination, crisis intervention therapy, and access to a psychiatric prescriber if needed. Staff include registered nurses, Master’s level psychotherapists, psychiatric technicians, and care/service. These services are offered in a safe and supportive environment.  </a:t>
            </a:r>
            <a:r>
              <a:rPr lang="en-US" b="1" dirty="0"/>
              <a:t>Crisis Observation Center – open 24/7.</a:t>
            </a:r>
            <a:br>
              <a:rPr lang="en-US" b="1" dirty="0"/>
            </a:br>
            <a:r>
              <a:rPr lang="en-US" dirty="0"/>
              <a:t>Broadlawns Hospital, West entrance, 1801 Hickman, DM Phone: 515-282-5742</a:t>
            </a:r>
          </a:p>
          <a:p>
            <a:pPr fontAlgn="base"/>
            <a:r>
              <a:rPr lang="en-US" dirty="0">
                <a:hlinkClick r:id="rId3" tooltip="Use alt + click to follow the link"/>
              </a:rPr>
              <a:t>Lutheran Hospital</a:t>
            </a:r>
            <a:r>
              <a:rPr lang="en-US" dirty="0"/>
              <a:t> is a local center for inpatient psychiatric services. </a:t>
            </a:r>
          </a:p>
          <a:p>
            <a:pPr fontAlgn="base"/>
            <a:r>
              <a:rPr lang="en-US" dirty="0">
                <a:hlinkClick r:id="rId4" tooltip="Use alt + click to follow the link"/>
              </a:rPr>
              <a:t>Mercy Hospital</a:t>
            </a:r>
            <a:r>
              <a:rPr lang="en-US" dirty="0"/>
              <a:t> Access to treatment for mental health illness or substance abuse is available 24 hours a day, seven days a week by calling the Mercy Help Center at (515) 271-6111 or toll-free (800) 595-4959.</a:t>
            </a:r>
          </a:p>
          <a:p>
            <a:endParaRPr lang="en-US" dirty="0"/>
          </a:p>
        </p:txBody>
      </p:sp>
    </p:spTree>
    <p:extLst>
      <p:ext uri="{BB962C8B-B14F-4D97-AF65-F5344CB8AC3E}">
        <p14:creationId xmlns:p14="http://schemas.microsoft.com/office/powerpoint/2010/main" val="428390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FB10-4D9D-F143-96CB-E81E5408A862}"/>
              </a:ext>
            </a:extLst>
          </p:cNvPr>
          <p:cNvSpPr>
            <a:spLocks noGrp="1"/>
          </p:cNvSpPr>
          <p:nvPr>
            <p:ph type="title"/>
          </p:nvPr>
        </p:nvSpPr>
        <p:spPr/>
        <p:txBody>
          <a:bodyPr/>
          <a:lstStyle/>
          <a:p>
            <a:r>
              <a:rPr lang="en-US" dirty="0"/>
              <a:t>Practice gratitude – every single day</a:t>
            </a:r>
          </a:p>
        </p:txBody>
      </p:sp>
      <p:pic>
        <p:nvPicPr>
          <p:cNvPr id="5" name="Content Placeholder 4">
            <a:extLst>
              <a:ext uri="{FF2B5EF4-FFF2-40B4-BE49-F238E27FC236}">
                <a16:creationId xmlns:a16="http://schemas.microsoft.com/office/drawing/2014/main" id="{C9336911-593F-1342-BE97-80FC5B3E4148}"/>
              </a:ext>
            </a:extLst>
          </p:cNvPr>
          <p:cNvPicPr>
            <a:picLocks noGrp="1" noChangeAspect="1"/>
          </p:cNvPicPr>
          <p:nvPr>
            <p:ph idx="1"/>
          </p:nvPr>
        </p:nvPicPr>
        <p:blipFill>
          <a:blip r:embed="rId3"/>
          <a:stretch>
            <a:fillRect/>
          </a:stretch>
        </p:blipFill>
        <p:spPr>
          <a:xfrm>
            <a:off x="6498253" y="3377681"/>
            <a:ext cx="3387132" cy="1651227"/>
          </a:xfrm>
          <a:prstGeom prst="rect">
            <a:avLst/>
          </a:prstGeom>
        </p:spPr>
      </p:pic>
      <p:pic>
        <p:nvPicPr>
          <p:cNvPr id="6" name="Picture 5">
            <a:extLst>
              <a:ext uri="{FF2B5EF4-FFF2-40B4-BE49-F238E27FC236}">
                <a16:creationId xmlns:a16="http://schemas.microsoft.com/office/drawing/2014/main" id="{3DDBEE0A-42D8-C345-A0B2-0E488F7E353D}"/>
              </a:ext>
            </a:extLst>
          </p:cNvPr>
          <p:cNvPicPr>
            <a:picLocks noChangeAspect="1"/>
          </p:cNvPicPr>
          <p:nvPr/>
        </p:nvPicPr>
        <p:blipFill>
          <a:blip r:embed="rId4"/>
          <a:stretch>
            <a:fillRect/>
          </a:stretch>
        </p:blipFill>
        <p:spPr>
          <a:xfrm>
            <a:off x="867833" y="1808143"/>
            <a:ext cx="4195233" cy="4790302"/>
          </a:xfrm>
          <a:prstGeom prst="rect">
            <a:avLst/>
          </a:prstGeom>
        </p:spPr>
      </p:pic>
    </p:spTree>
    <p:extLst>
      <p:ext uri="{BB962C8B-B14F-4D97-AF65-F5344CB8AC3E}">
        <p14:creationId xmlns:p14="http://schemas.microsoft.com/office/powerpoint/2010/main" val="2911106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927BFE-CC91-D243-97E6-785D92099378}"/>
              </a:ext>
            </a:extLst>
          </p:cNvPr>
          <p:cNvPicPr>
            <a:picLocks noGrp="1" noChangeAspect="1"/>
          </p:cNvPicPr>
          <p:nvPr>
            <p:ph idx="4294967295"/>
          </p:nvPr>
        </p:nvPicPr>
        <p:blipFill>
          <a:blip r:embed="rId2"/>
          <a:stretch>
            <a:fillRect/>
          </a:stretch>
        </p:blipFill>
        <p:spPr>
          <a:xfrm>
            <a:off x="334546" y="791006"/>
            <a:ext cx="5038928" cy="4985139"/>
          </a:xfrm>
        </p:spPr>
      </p:pic>
      <p:sp>
        <p:nvSpPr>
          <p:cNvPr id="6" name="TextBox 5">
            <a:extLst>
              <a:ext uri="{FF2B5EF4-FFF2-40B4-BE49-F238E27FC236}">
                <a16:creationId xmlns:a16="http://schemas.microsoft.com/office/drawing/2014/main" id="{72F3DABA-752B-4B4D-AE55-200C3B313BE5}"/>
              </a:ext>
            </a:extLst>
          </p:cNvPr>
          <p:cNvSpPr txBox="1"/>
          <p:nvPr/>
        </p:nvSpPr>
        <p:spPr>
          <a:xfrm>
            <a:off x="5880586" y="1159917"/>
            <a:ext cx="3015574" cy="2123658"/>
          </a:xfrm>
          <a:prstGeom prst="rect">
            <a:avLst/>
          </a:prstGeom>
          <a:noFill/>
        </p:spPr>
        <p:txBody>
          <a:bodyPr wrap="square" rtlCol="0">
            <a:spAutoFit/>
          </a:bodyPr>
          <a:lstStyle/>
          <a:p>
            <a:r>
              <a:rPr lang="en-US" sz="4400" dirty="0">
                <a:solidFill>
                  <a:schemeClr val="bg1"/>
                </a:solidFill>
                <a:latin typeface="Chalkboard" panose="03050602040202020205" pitchFamily="66" charset="77"/>
              </a:rPr>
              <a:t>What may work for you? </a:t>
            </a:r>
          </a:p>
        </p:txBody>
      </p:sp>
      <p:sp>
        <p:nvSpPr>
          <p:cNvPr id="8" name="TextBox 7">
            <a:extLst>
              <a:ext uri="{FF2B5EF4-FFF2-40B4-BE49-F238E27FC236}">
                <a16:creationId xmlns:a16="http://schemas.microsoft.com/office/drawing/2014/main" id="{2A1434AA-DD02-1E44-B8DD-227E3CB93A24}"/>
              </a:ext>
            </a:extLst>
          </p:cNvPr>
          <p:cNvSpPr txBox="1"/>
          <p:nvPr/>
        </p:nvSpPr>
        <p:spPr>
          <a:xfrm>
            <a:off x="9403273" y="1517515"/>
            <a:ext cx="2081719" cy="5078313"/>
          </a:xfrm>
          <a:prstGeom prst="rect">
            <a:avLst/>
          </a:prstGeom>
          <a:noFill/>
        </p:spPr>
        <p:txBody>
          <a:bodyPr wrap="square" rtlCol="0">
            <a:spAutoFit/>
          </a:bodyPr>
          <a:lstStyle/>
          <a:p>
            <a:r>
              <a:rPr lang="en-US" sz="3600" dirty="0">
                <a:solidFill>
                  <a:schemeClr val="bg1"/>
                </a:solidFill>
              </a:rPr>
              <a:t>Who can you contact for support?</a:t>
            </a:r>
          </a:p>
          <a:p>
            <a:r>
              <a:rPr lang="en-US" sz="3600" dirty="0">
                <a:solidFill>
                  <a:schemeClr val="bg1"/>
                </a:solidFill>
              </a:rPr>
              <a:t>Identify your social supports</a:t>
            </a:r>
          </a:p>
        </p:txBody>
      </p:sp>
      <p:pic>
        <p:nvPicPr>
          <p:cNvPr id="7" name="Picture 6">
            <a:extLst>
              <a:ext uri="{FF2B5EF4-FFF2-40B4-BE49-F238E27FC236}">
                <a16:creationId xmlns:a16="http://schemas.microsoft.com/office/drawing/2014/main" id="{CA5BCB15-82FC-C64D-A70F-7859F36C137C}"/>
              </a:ext>
            </a:extLst>
          </p:cNvPr>
          <p:cNvPicPr>
            <a:picLocks noChangeAspect="1"/>
          </p:cNvPicPr>
          <p:nvPr/>
        </p:nvPicPr>
        <p:blipFill>
          <a:blip r:embed="rId3"/>
          <a:stretch>
            <a:fillRect/>
          </a:stretch>
        </p:blipFill>
        <p:spPr>
          <a:xfrm>
            <a:off x="6041693" y="4024069"/>
            <a:ext cx="2854467" cy="1990615"/>
          </a:xfrm>
          <a:prstGeom prst="rect">
            <a:avLst/>
          </a:prstGeom>
        </p:spPr>
      </p:pic>
    </p:spTree>
    <p:extLst>
      <p:ext uri="{BB962C8B-B14F-4D97-AF65-F5344CB8AC3E}">
        <p14:creationId xmlns:p14="http://schemas.microsoft.com/office/powerpoint/2010/main" val="1153025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F086CA-F1AF-B944-B537-812A9ACD3589}"/>
              </a:ext>
            </a:extLst>
          </p:cNvPr>
          <p:cNvSpPr>
            <a:spLocks noGrp="1"/>
          </p:cNvSpPr>
          <p:nvPr>
            <p:ph type="ctrTitle"/>
          </p:nvPr>
        </p:nvSpPr>
        <p:spPr/>
        <p:txBody>
          <a:bodyPr/>
          <a:lstStyle/>
          <a:p>
            <a:r>
              <a:rPr lang="en-US" dirty="0"/>
              <a:t>Mental Health: </a:t>
            </a:r>
            <a:br>
              <a:rPr lang="en-US" dirty="0"/>
            </a:br>
            <a:r>
              <a:rPr lang="en-US" dirty="0"/>
              <a:t>Alcohol/Substance use disorders</a:t>
            </a:r>
          </a:p>
        </p:txBody>
      </p:sp>
      <p:sp>
        <p:nvSpPr>
          <p:cNvPr id="5" name="Subtitle 4">
            <a:extLst>
              <a:ext uri="{FF2B5EF4-FFF2-40B4-BE49-F238E27FC236}">
                <a16:creationId xmlns:a16="http://schemas.microsoft.com/office/drawing/2014/main" id="{0125B996-017B-2741-82EF-4938AA7F6C6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39290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D130-5CA3-6447-910A-C07490843E36}"/>
              </a:ext>
            </a:extLst>
          </p:cNvPr>
          <p:cNvSpPr>
            <a:spLocks noGrp="1"/>
          </p:cNvSpPr>
          <p:nvPr>
            <p:ph type="title"/>
          </p:nvPr>
        </p:nvSpPr>
        <p:spPr/>
        <p:txBody>
          <a:bodyPr/>
          <a:lstStyle/>
          <a:p>
            <a:r>
              <a:rPr lang="en-US" dirty="0"/>
              <a:t>Alcohol: CAGE Questions </a:t>
            </a:r>
          </a:p>
        </p:txBody>
      </p:sp>
      <p:pic>
        <p:nvPicPr>
          <p:cNvPr id="5" name="Content Placeholder 4">
            <a:extLst>
              <a:ext uri="{FF2B5EF4-FFF2-40B4-BE49-F238E27FC236}">
                <a16:creationId xmlns:a16="http://schemas.microsoft.com/office/drawing/2014/main" id="{91C07275-30A4-6048-A469-7A5C3963BDA1}"/>
              </a:ext>
            </a:extLst>
          </p:cNvPr>
          <p:cNvPicPr>
            <a:picLocks noGrp="1" noChangeAspect="1"/>
          </p:cNvPicPr>
          <p:nvPr>
            <p:ph idx="1"/>
          </p:nvPr>
        </p:nvPicPr>
        <p:blipFill>
          <a:blip r:embed="rId2"/>
          <a:stretch>
            <a:fillRect/>
          </a:stretch>
        </p:blipFill>
        <p:spPr>
          <a:xfrm>
            <a:off x="1755302" y="2470827"/>
            <a:ext cx="8681396" cy="3361160"/>
          </a:xfrm>
        </p:spPr>
      </p:pic>
    </p:spTree>
    <p:extLst>
      <p:ext uri="{BB962C8B-B14F-4D97-AF65-F5344CB8AC3E}">
        <p14:creationId xmlns:p14="http://schemas.microsoft.com/office/powerpoint/2010/main" val="1069637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6014-3DEA-7D4A-9CB5-FF1C6A83E81F}"/>
              </a:ext>
            </a:extLst>
          </p:cNvPr>
          <p:cNvSpPr>
            <a:spLocks noGrp="1"/>
          </p:cNvSpPr>
          <p:nvPr>
            <p:ph type="title"/>
          </p:nvPr>
        </p:nvSpPr>
        <p:spPr/>
        <p:txBody>
          <a:bodyPr/>
          <a:lstStyle/>
          <a:p>
            <a:r>
              <a:rPr lang="en-US" dirty="0"/>
              <a:t>Alcohol: AUDIT  </a:t>
            </a:r>
          </a:p>
        </p:txBody>
      </p:sp>
      <p:pic>
        <p:nvPicPr>
          <p:cNvPr id="5" name="Content Placeholder 4">
            <a:extLst>
              <a:ext uri="{FF2B5EF4-FFF2-40B4-BE49-F238E27FC236}">
                <a16:creationId xmlns:a16="http://schemas.microsoft.com/office/drawing/2014/main" id="{4631C8EE-97A3-304B-A671-E46F4106A5AC}"/>
              </a:ext>
            </a:extLst>
          </p:cNvPr>
          <p:cNvPicPr>
            <a:picLocks noGrp="1" noChangeAspect="1"/>
          </p:cNvPicPr>
          <p:nvPr>
            <p:ph idx="1"/>
          </p:nvPr>
        </p:nvPicPr>
        <p:blipFill>
          <a:blip r:embed="rId2"/>
          <a:stretch>
            <a:fillRect/>
          </a:stretch>
        </p:blipFill>
        <p:spPr>
          <a:xfrm>
            <a:off x="581192" y="2127379"/>
            <a:ext cx="3678344" cy="2332492"/>
          </a:xfrm>
        </p:spPr>
      </p:pic>
      <p:pic>
        <p:nvPicPr>
          <p:cNvPr id="4" name="Content Placeholder 4">
            <a:extLst>
              <a:ext uri="{FF2B5EF4-FFF2-40B4-BE49-F238E27FC236}">
                <a16:creationId xmlns:a16="http://schemas.microsoft.com/office/drawing/2014/main" id="{3B0A1D22-C3F8-E948-98B0-E497BFDABA63}"/>
              </a:ext>
            </a:extLst>
          </p:cNvPr>
          <p:cNvPicPr>
            <a:picLocks noChangeAspect="1"/>
          </p:cNvPicPr>
          <p:nvPr/>
        </p:nvPicPr>
        <p:blipFill>
          <a:blip r:embed="rId3"/>
          <a:stretch>
            <a:fillRect/>
          </a:stretch>
        </p:blipFill>
        <p:spPr>
          <a:xfrm>
            <a:off x="4475945" y="1973190"/>
            <a:ext cx="6785744" cy="4644236"/>
          </a:xfrm>
          <a:prstGeom prst="rect">
            <a:avLst/>
          </a:prstGeom>
        </p:spPr>
      </p:pic>
    </p:spTree>
    <p:extLst>
      <p:ext uri="{BB962C8B-B14F-4D97-AF65-F5344CB8AC3E}">
        <p14:creationId xmlns:p14="http://schemas.microsoft.com/office/powerpoint/2010/main" val="2218021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2AEA-73E7-5D45-8B4B-FE933984C6C9}"/>
              </a:ext>
            </a:extLst>
          </p:cNvPr>
          <p:cNvSpPr>
            <a:spLocks noGrp="1"/>
          </p:cNvSpPr>
          <p:nvPr>
            <p:ph type="ctrTitle"/>
          </p:nvPr>
        </p:nvSpPr>
        <p:spPr/>
        <p:txBody>
          <a:bodyPr/>
          <a:lstStyle/>
          <a:p>
            <a:r>
              <a:rPr lang="en-US" dirty="0"/>
              <a:t>Mental Health: Stress</a:t>
            </a:r>
          </a:p>
        </p:txBody>
      </p:sp>
      <p:sp>
        <p:nvSpPr>
          <p:cNvPr id="3" name="Subtitle 2">
            <a:extLst>
              <a:ext uri="{FF2B5EF4-FFF2-40B4-BE49-F238E27FC236}">
                <a16:creationId xmlns:a16="http://schemas.microsoft.com/office/drawing/2014/main" id="{82BEBDA5-5C3D-5B41-82CF-55CD9E6E2E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6401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B81A13-D3E3-874A-AFB4-C756BA6130D1}"/>
              </a:ext>
            </a:extLst>
          </p:cNvPr>
          <p:cNvPicPr>
            <a:picLocks noChangeAspect="1"/>
          </p:cNvPicPr>
          <p:nvPr/>
        </p:nvPicPr>
        <p:blipFill>
          <a:blip r:embed="rId2"/>
          <a:stretch>
            <a:fillRect/>
          </a:stretch>
        </p:blipFill>
        <p:spPr>
          <a:xfrm>
            <a:off x="2918298" y="-2431914"/>
            <a:ext cx="6763779" cy="12022237"/>
          </a:xfrm>
          <a:prstGeom prst="rect">
            <a:avLst/>
          </a:prstGeom>
        </p:spPr>
      </p:pic>
    </p:spTree>
    <p:extLst>
      <p:ext uri="{BB962C8B-B14F-4D97-AF65-F5344CB8AC3E}">
        <p14:creationId xmlns:p14="http://schemas.microsoft.com/office/powerpoint/2010/main" val="2587284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C4F1E-A866-C646-A51B-D53CC605D4DA}"/>
              </a:ext>
            </a:extLst>
          </p:cNvPr>
          <p:cNvPicPr>
            <a:picLocks noChangeAspect="1"/>
          </p:cNvPicPr>
          <p:nvPr/>
        </p:nvPicPr>
        <p:blipFill>
          <a:blip r:embed="rId2"/>
          <a:stretch>
            <a:fillRect/>
          </a:stretch>
        </p:blipFill>
        <p:spPr>
          <a:xfrm>
            <a:off x="3096122" y="411518"/>
            <a:ext cx="5522584" cy="7146873"/>
          </a:xfrm>
          <a:prstGeom prst="rect">
            <a:avLst/>
          </a:prstGeom>
        </p:spPr>
      </p:pic>
    </p:spTree>
    <p:extLst>
      <p:ext uri="{BB962C8B-B14F-4D97-AF65-F5344CB8AC3E}">
        <p14:creationId xmlns:p14="http://schemas.microsoft.com/office/powerpoint/2010/main" val="369312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A2460-357B-B04D-9999-66389524697E}"/>
              </a:ext>
            </a:extLst>
          </p:cNvPr>
          <p:cNvPicPr>
            <a:picLocks noChangeAspect="1"/>
          </p:cNvPicPr>
          <p:nvPr/>
        </p:nvPicPr>
        <p:blipFill>
          <a:blip r:embed="rId3"/>
          <a:stretch>
            <a:fillRect/>
          </a:stretch>
        </p:blipFill>
        <p:spPr>
          <a:xfrm>
            <a:off x="1381328" y="174886"/>
            <a:ext cx="9635808" cy="6352373"/>
          </a:xfrm>
          <a:prstGeom prst="rect">
            <a:avLst/>
          </a:prstGeom>
        </p:spPr>
      </p:pic>
    </p:spTree>
    <p:extLst>
      <p:ext uri="{BB962C8B-B14F-4D97-AF65-F5344CB8AC3E}">
        <p14:creationId xmlns:p14="http://schemas.microsoft.com/office/powerpoint/2010/main" val="497310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473A34-176D-6145-B54D-9834463267FC}"/>
              </a:ext>
            </a:extLst>
          </p:cNvPr>
          <p:cNvPicPr>
            <a:picLocks noChangeAspect="1"/>
          </p:cNvPicPr>
          <p:nvPr/>
        </p:nvPicPr>
        <p:blipFill>
          <a:blip r:embed="rId2"/>
          <a:stretch>
            <a:fillRect/>
          </a:stretch>
        </p:blipFill>
        <p:spPr>
          <a:xfrm>
            <a:off x="2217906" y="652860"/>
            <a:ext cx="8078551" cy="5887505"/>
          </a:xfrm>
          <a:prstGeom prst="rect">
            <a:avLst/>
          </a:prstGeom>
        </p:spPr>
      </p:pic>
    </p:spTree>
    <p:extLst>
      <p:ext uri="{BB962C8B-B14F-4D97-AF65-F5344CB8AC3E}">
        <p14:creationId xmlns:p14="http://schemas.microsoft.com/office/powerpoint/2010/main" val="1707619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B7D51-436C-1E4F-B472-059BE09263B3}"/>
              </a:ext>
            </a:extLst>
          </p:cNvPr>
          <p:cNvPicPr>
            <a:picLocks noChangeAspect="1"/>
          </p:cNvPicPr>
          <p:nvPr/>
        </p:nvPicPr>
        <p:blipFill>
          <a:blip r:embed="rId2"/>
          <a:stretch>
            <a:fillRect/>
          </a:stretch>
        </p:blipFill>
        <p:spPr>
          <a:xfrm>
            <a:off x="1708419" y="1026494"/>
            <a:ext cx="9634031" cy="4865090"/>
          </a:xfrm>
          <a:prstGeom prst="rect">
            <a:avLst/>
          </a:prstGeom>
        </p:spPr>
      </p:pic>
    </p:spTree>
    <p:extLst>
      <p:ext uri="{BB962C8B-B14F-4D97-AF65-F5344CB8AC3E}">
        <p14:creationId xmlns:p14="http://schemas.microsoft.com/office/powerpoint/2010/main" val="3607485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BB0A6-DEF2-2F49-A304-43E4BCA20B24}"/>
              </a:ext>
            </a:extLst>
          </p:cNvPr>
          <p:cNvSpPr>
            <a:spLocks noGrp="1"/>
          </p:cNvSpPr>
          <p:nvPr>
            <p:ph type="title"/>
          </p:nvPr>
        </p:nvSpPr>
        <p:spPr/>
        <p:txBody>
          <a:bodyPr>
            <a:normAutofit/>
          </a:bodyPr>
          <a:lstStyle/>
          <a:p>
            <a:r>
              <a:rPr lang="en-US" sz="4800" dirty="0"/>
              <a:t>Reflect </a:t>
            </a:r>
          </a:p>
        </p:txBody>
      </p:sp>
      <p:sp>
        <p:nvSpPr>
          <p:cNvPr id="3" name="Content Placeholder 2">
            <a:extLst>
              <a:ext uri="{FF2B5EF4-FFF2-40B4-BE49-F238E27FC236}">
                <a16:creationId xmlns:a16="http://schemas.microsoft.com/office/drawing/2014/main" id="{FB28FF91-6345-FC44-A0DF-47754C03ABA1}"/>
              </a:ext>
            </a:extLst>
          </p:cNvPr>
          <p:cNvSpPr>
            <a:spLocks noGrp="1"/>
          </p:cNvSpPr>
          <p:nvPr>
            <p:ph idx="1"/>
          </p:nvPr>
        </p:nvSpPr>
        <p:spPr>
          <a:xfrm>
            <a:off x="417906" y="1356728"/>
            <a:ext cx="11029615" cy="4913444"/>
          </a:xfrm>
        </p:spPr>
        <p:txBody>
          <a:bodyPr>
            <a:normAutofit fontScale="85000" lnSpcReduction="20000"/>
          </a:bodyPr>
          <a:lstStyle/>
          <a:p>
            <a:endParaRPr lang="en-US" sz="6000" dirty="0"/>
          </a:p>
          <a:p>
            <a:r>
              <a:rPr lang="en-US" sz="6000" dirty="0"/>
              <a:t>What is the definition of well-being? </a:t>
            </a:r>
          </a:p>
          <a:p>
            <a:r>
              <a:rPr lang="en-US" sz="6000" dirty="0"/>
              <a:t>Describe </a:t>
            </a:r>
            <a:r>
              <a:rPr lang="en-US" sz="6000" u="sng" dirty="0"/>
              <a:t>your</a:t>
            </a:r>
            <a:r>
              <a:rPr lang="en-US" sz="6000" dirty="0"/>
              <a:t> overall well-being in 6 words or less</a:t>
            </a:r>
          </a:p>
          <a:p>
            <a:pPr lvl="2"/>
            <a:r>
              <a:rPr lang="en-US" sz="4000" dirty="0"/>
              <a:t>Share with a partner/group</a:t>
            </a:r>
          </a:p>
          <a:p>
            <a:pPr lvl="2"/>
            <a:r>
              <a:rPr lang="en-US" sz="3900" dirty="0"/>
              <a:t>Does your description match what you wish you could describe?</a:t>
            </a:r>
          </a:p>
        </p:txBody>
      </p:sp>
    </p:spTree>
    <p:extLst>
      <p:ext uri="{BB962C8B-B14F-4D97-AF65-F5344CB8AC3E}">
        <p14:creationId xmlns:p14="http://schemas.microsoft.com/office/powerpoint/2010/main" val="1883668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1D05AC-50CA-D440-895B-DE455AF4677A}"/>
              </a:ext>
            </a:extLst>
          </p:cNvPr>
          <p:cNvPicPr>
            <a:picLocks noChangeAspect="1"/>
          </p:cNvPicPr>
          <p:nvPr/>
        </p:nvPicPr>
        <p:blipFill>
          <a:blip r:embed="rId2"/>
          <a:stretch>
            <a:fillRect/>
          </a:stretch>
        </p:blipFill>
        <p:spPr>
          <a:xfrm>
            <a:off x="3498573" y="713003"/>
            <a:ext cx="5224599" cy="5936034"/>
          </a:xfrm>
          <a:prstGeom prst="rect">
            <a:avLst/>
          </a:prstGeom>
        </p:spPr>
      </p:pic>
    </p:spTree>
    <p:extLst>
      <p:ext uri="{BB962C8B-B14F-4D97-AF65-F5344CB8AC3E}">
        <p14:creationId xmlns:p14="http://schemas.microsoft.com/office/powerpoint/2010/main" val="3385225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ECDAE-742A-9649-898A-D938391422EF}"/>
              </a:ext>
            </a:extLst>
          </p:cNvPr>
          <p:cNvPicPr>
            <a:picLocks noChangeAspect="1"/>
          </p:cNvPicPr>
          <p:nvPr/>
        </p:nvPicPr>
        <p:blipFill>
          <a:blip r:embed="rId2"/>
          <a:stretch>
            <a:fillRect/>
          </a:stretch>
        </p:blipFill>
        <p:spPr>
          <a:xfrm>
            <a:off x="1281309" y="700390"/>
            <a:ext cx="9672307" cy="5700409"/>
          </a:xfrm>
          <a:prstGeom prst="rect">
            <a:avLst/>
          </a:prstGeom>
        </p:spPr>
      </p:pic>
    </p:spTree>
    <p:extLst>
      <p:ext uri="{BB962C8B-B14F-4D97-AF65-F5344CB8AC3E}">
        <p14:creationId xmlns:p14="http://schemas.microsoft.com/office/powerpoint/2010/main" val="586257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C5669-DC1E-DE49-A165-198FF6F26967}"/>
              </a:ext>
            </a:extLst>
          </p:cNvPr>
          <p:cNvPicPr>
            <a:picLocks noChangeAspect="1"/>
          </p:cNvPicPr>
          <p:nvPr/>
        </p:nvPicPr>
        <p:blipFill>
          <a:blip r:embed="rId3"/>
          <a:stretch>
            <a:fillRect/>
          </a:stretch>
        </p:blipFill>
        <p:spPr>
          <a:xfrm>
            <a:off x="1653702" y="515701"/>
            <a:ext cx="8586821" cy="6112374"/>
          </a:xfrm>
          <a:prstGeom prst="rect">
            <a:avLst/>
          </a:prstGeom>
        </p:spPr>
      </p:pic>
    </p:spTree>
    <p:extLst>
      <p:ext uri="{BB962C8B-B14F-4D97-AF65-F5344CB8AC3E}">
        <p14:creationId xmlns:p14="http://schemas.microsoft.com/office/powerpoint/2010/main" val="2022467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816722-D41C-1A45-922C-5D368FE5B0AF}"/>
              </a:ext>
            </a:extLst>
          </p:cNvPr>
          <p:cNvSpPr>
            <a:spLocks noGrp="1"/>
          </p:cNvSpPr>
          <p:nvPr>
            <p:ph type="ctrTitle"/>
          </p:nvPr>
        </p:nvSpPr>
        <p:spPr/>
        <p:txBody>
          <a:bodyPr/>
          <a:lstStyle/>
          <a:p>
            <a:r>
              <a:rPr lang="en-US" dirty="0"/>
              <a:t>Self-Care </a:t>
            </a:r>
          </a:p>
        </p:txBody>
      </p:sp>
      <p:sp>
        <p:nvSpPr>
          <p:cNvPr id="5" name="Subtitle 4">
            <a:extLst>
              <a:ext uri="{FF2B5EF4-FFF2-40B4-BE49-F238E27FC236}">
                <a16:creationId xmlns:a16="http://schemas.microsoft.com/office/drawing/2014/main" id="{75111398-4D09-8946-8367-63FA891FD100}"/>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4413F092-610A-BE4C-8325-5B8EC7FA80FD}"/>
              </a:ext>
            </a:extLst>
          </p:cNvPr>
          <p:cNvPicPr>
            <a:picLocks noChangeAspect="1"/>
          </p:cNvPicPr>
          <p:nvPr/>
        </p:nvPicPr>
        <p:blipFill>
          <a:blip r:embed="rId2"/>
          <a:stretch>
            <a:fillRect/>
          </a:stretch>
        </p:blipFill>
        <p:spPr>
          <a:xfrm>
            <a:off x="8020050" y="3294239"/>
            <a:ext cx="3281570" cy="2795411"/>
          </a:xfrm>
          <a:prstGeom prst="rect">
            <a:avLst/>
          </a:prstGeom>
        </p:spPr>
      </p:pic>
    </p:spTree>
    <p:extLst>
      <p:ext uri="{BB962C8B-B14F-4D97-AF65-F5344CB8AC3E}">
        <p14:creationId xmlns:p14="http://schemas.microsoft.com/office/powerpoint/2010/main" val="3826278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684E4-9BD2-3C4D-9D33-85385A779A28}"/>
              </a:ext>
            </a:extLst>
          </p:cNvPr>
          <p:cNvSpPr>
            <a:spLocks noGrp="1"/>
          </p:cNvSpPr>
          <p:nvPr>
            <p:ph idx="4294967295"/>
          </p:nvPr>
        </p:nvSpPr>
        <p:spPr>
          <a:xfrm>
            <a:off x="817418" y="1627043"/>
            <a:ext cx="11029950" cy="3678238"/>
          </a:xfrm>
        </p:spPr>
        <p:txBody>
          <a:bodyPr>
            <a:normAutofit/>
          </a:bodyPr>
          <a:lstStyle/>
          <a:p>
            <a:r>
              <a:rPr lang="en-US" sz="3600" dirty="0"/>
              <a:t>Sometimes things have to fall apart to fall into place </a:t>
            </a:r>
          </a:p>
        </p:txBody>
      </p:sp>
      <p:pic>
        <p:nvPicPr>
          <p:cNvPr id="4" name="Picture 3">
            <a:extLst>
              <a:ext uri="{FF2B5EF4-FFF2-40B4-BE49-F238E27FC236}">
                <a16:creationId xmlns:a16="http://schemas.microsoft.com/office/drawing/2014/main" id="{2BE627BF-2F9C-5D4B-94A5-F50B97AE3D61}"/>
              </a:ext>
            </a:extLst>
          </p:cNvPr>
          <p:cNvPicPr>
            <a:picLocks noChangeAspect="1"/>
          </p:cNvPicPr>
          <p:nvPr/>
        </p:nvPicPr>
        <p:blipFill>
          <a:blip r:embed="rId2"/>
          <a:stretch>
            <a:fillRect/>
          </a:stretch>
        </p:blipFill>
        <p:spPr>
          <a:xfrm>
            <a:off x="8901545" y="4370099"/>
            <a:ext cx="1870363" cy="1870363"/>
          </a:xfrm>
          <a:prstGeom prst="rect">
            <a:avLst/>
          </a:prstGeom>
        </p:spPr>
      </p:pic>
    </p:spTree>
    <p:extLst>
      <p:ext uri="{BB962C8B-B14F-4D97-AF65-F5344CB8AC3E}">
        <p14:creationId xmlns:p14="http://schemas.microsoft.com/office/powerpoint/2010/main" val="3010432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954A-50C7-E046-8595-E8BAB6E6AC59}"/>
              </a:ext>
            </a:extLst>
          </p:cNvPr>
          <p:cNvSpPr>
            <a:spLocks noGrp="1"/>
          </p:cNvSpPr>
          <p:nvPr>
            <p:ph type="title"/>
          </p:nvPr>
        </p:nvSpPr>
        <p:spPr>
          <a:xfrm>
            <a:off x="581192" y="5262296"/>
            <a:ext cx="11029618" cy="689514"/>
          </a:xfrm>
        </p:spPr>
        <p:txBody>
          <a:bodyPr>
            <a:normAutofit/>
          </a:bodyPr>
          <a:lstStyle/>
          <a:p>
            <a:r>
              <a:rPr lang="en-US" sz="3600" dirty="0">
                <a:solidFill>
                  <a:schemeClr val="bg1"/>
                </a:solidFill>
              </a:rPr>
              <a:t>Sometimes it is your responsibility to say “No”</a:t>
            </a:r>
          </a:p>
        </p:txBody>
      </p:sp>
      <p:pic>
        <p:nvPicPr>
          <p:cNvPr id="6" name="Content Placeholder 5">
            <a:extLst>
              <a:ext uri="{FF2B5EF4-FFF2-40B4-BE49-F238E27FC236}">
                <a16:creationId xmlns:a16="http://schemas.microsoft.com/office/drawing/2014/main" id="{CE5B41E5-8BF3-0A4C-80E6-F80E2E9A9199}"/>
              </a:ext>
            </a:extLst>
          </p:cNvPr>
          <p:cNvPicPr>
            <a:picLocks noGrp="1" noChangeAspect="1"/>
          </p:cNvPicPr>
          <p:nvPr>
            <p:ph idx="1"/>
          </p:nvPr>
        </p:nvPicPr>
        <p:blipFill>
          <a:blip r:embed="rId2"/>
          <a:stretch>
            <a:fillRect/>
          </a:stretch>
        </p:blipFill>
        <p:spPr>
          <a:xfrm>
            <a:off x="3447587" y="776761"/>
            <a:ext cx="5604933" cy="4203700"/>
          </a:xfrm>
        </p:spPr>
      </p:pic>
      <p:sp>
        <p:nvSpPr>
          <p:cNvPr id="4" name="Text Placeholder 3">
            <a:extLst>
              <a:ext uri="{FF2B5EF4-FFF2-40B4-BE49-F238E27FC236}">
                <a16:creationId xmlns:a16="http://schemas.microsoft.com/office/drawing/2014/main" id="{B9D8305D-94B3-184E-83C5-2758507272ED}"/>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69601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BBEF8-1F2A-014F-A66F-41F70DA9B782}"/>
              </a:ext>
            </a:extLst>
          </p:cNvPr>
          <p:cNvPicPr>
            <a:picLocks noChangeAspect="1"/>
          </p:cNvPicPr>
          <p:nvPr/>
        </p:nvPicPr>
        <p:blipFill>
          <a:blip r:embed="rId3"/>
          <a:stretch>
            <a:fillRect/>
          </a:stretch>
        </p:blipFill>
        <p:spPr>
          <a:xfrm>
            <a:off x="775924" y="-1345074"/>
            <a:ext cx="5301025" cy="9422274"/>
          </a:xfrm>
          <a:prstGeom prst="rect">
            <a:avLst/>
          </a:prstGeom>
        </p:spPr>
      </p:pic>
      <p:sp>
        <p:nvSpPr>
          <p:cNvPr id="2" name="TextBox 1">
            <a:extLst>
              <a:ext uri="{FF2B5EF4-FFF2-40B4-BE49-F238E27FC236}">
                <a16:creationId xmlns:a16="http://schemas.microsoft.com/office/drawing/2014/main" id="{66C1542F-60E2-364D-BF06-97E69CD16DF5}"/>
              </a:ext>
            </a:extLst>
          </p:cNvPr>
          <p:cNvSpPr txBox="1"/>
          <p:nvPr/>
        </p:nvSpPr>
        <p:spPr>
          <a:xfrm>
            <a:off x="6915150" y="1238250"/>
            <a:ext cx="4191000" cy="4154984"/>
          </a:xfrm>
          <a:prstGeom prst="rect">
            <a:avLst/>
          </a:prstGeom>
          <a:noFill/>
        </p:spPr>
        <p:txBody>
          <a:bodyPr wrap="square" rtlCol="0">
            <a:spAutoFit/>
          </a:bodyPr>
          <a:lstStyle/>
          <a:p>
            <a:r>
              <a:rPr lang="en-US" sz="4400" dirty="0">
                <a:latin typeface="Chalkboard" panose="03050602040202020205" pitchFamily="66" charset="77"/>
              </a:rPr>
              <a:t>What do you do for self-care? </a:t>
            </a:r>
          </a:p>
          <a:p>
            <a:endParaRPr lang="en-US" sz="4400" dirty="0">
              <a:latin typeface="Chalkboard" panose="03050602040202020205" pitchFamily="66" charset="77"/>
            </a:endParaRPr>
          </a:p>
          <a:p>
            <a:r>
              <a:rPr lang="en-US" sz="4400" dirty="0">
                <a:latin typeface="Chalkboard" panose="03050602040202020205" pitchFamily="66" charset="77"/>
              </a:rPr>
              <a:t>Not the same for everyone!</a:t>
            </a:r>
          </a:p>
        </p:txBody>
      </p:sp>
    </p:spTree>
    <p:extLst>
      <p:ext uri="{BB962C8B-B14F-4D97-AF65-F5344CB8AC3E}">
        <p14:creationId xmlns:p14="http://schemas.microsoft.com/office/powerpoint/2010/main" val="694539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75715-EC9F-ED4B-A7F0-0EBB947EB3B0}"/>
              </a:ext>
            </a:extLst>
          </p:cNvPr>
          <p:cNvPicPr>
            <a:picLocks noChangeAspect="1"/>
          </p:cNvPicPr>
          <p:nvPr/>
        </p:nvPicPr>
        <p:blipFill>
          <a:blip r:embed="rId2"/>
          <a:stretch>
            <a:fillRect/>
          </a:stretch>
        </p:blipFill>
        <p:spPr>
          <a:xfrm>
            <a:off x="5173305" y="1214133"/>
            <a:ext cx="3746759" cy="4987873"/>
          </a:xfrm>
          <a:prstGeom prst="rect">
            <a:avLst/>
          </a:prstGeom>
        </p:spPr>
      </p:pic>
      <p:pic>
        <p:nvPicPr>
          <p:cNvPr id="3" name="Picture 2">
            <a:extLst>
              <a:ext uri="{FF2B5EF4-FFF2-40B4-BE49-F238E27FC236}">
                <a16:creationId xmlns:a16="http://schemas.microsoft.com/office/drawing/2014/main" id="{4BD97997-C177-5E46-8793-1E64757DD96B}"/>
              </a:ext>
            </a:extLst>
          </p:cNvPr>
          <p:cNvPicPr>
            <a:picLocks noChangeAspect="1"/>
          </p:cNvPicPr>
          <p:nvPr/>
        </p:nvPicPr>
        <p:blipFill>
          <a:blip r:embed="rId3"/>
          <a:stretch>
            <a:fillRect/>
          </a:stretch>
        </p:blipFill>
        <p:spPr>
          <a:xfrm>
            <a:off x="621523" y="347077"/>
            <a:ext cx="4174412" cy="6246815"/>
          </a:xfrm>
          <a:prstGeom prst="rect">
            <a:avLst/>
          </a:prstGeom>
        </p:spPr>
      </p:pic>
      <p:sp>
        <p:nvSpPr>
          <p:cNvPr id="4" name="TextBox 3">
            <a:extLst>
              <a:ext uri="{FF2B5EF4-FFF2-40B4-BE49-F238E27FC236}">
                <a16:creationId xmlns:a16="http://schemas.microsoft.com/office/drawing/2014/main" id="{608429D5-5D59-3E41-B15A-9CA494898964}"/>
              </a:ext>
            </a:extLst>
          </p:cNvPr>
          <p:cNvSpPr txBox="1"/>
          <p:nvPr/>
        </p:nvSpPr>
        <p:spPr>
          <a:xfrm>
            <a:off x="9517225" y="961581"/>
            <a:ext cx="2146040" cy="4524315"/>
          </a:xfrm>
          <a:prstGeom prst="rect">
            <a:avLst/>
          </a:prstGeom>
          <a:noFill/>
        </p:spPr>
        <p:txBody>
          <a:bodyPr wrap="square" rtlCol="0">
            <a:spAutoFit/>
          </a:bodyPr>
          <a:lstStyle/>
          <a:p>
            <a:r>
              <a:rPr lang="en-US" sz="2400" dirty="0"/>
              <a:t>You can’t determine what works for others – help them brainstorm. </a:t>
            </a:r>
          </a:p>
          <a:p>
            <a:endParaRPr lang="en-US" sz="2400" dirty="0"/>
          </a:p>
          <a:p>
            <a:r>
              <a:rPr lang="en-US" sz="2400" dirty="0"/>
              <a:t>Just because you run doesn’t mean I want to train for a marathon</a:t>
            </a:r>
          </a:p>
        </p:txBody>
      </p:sp>
    </p:spTree>
    <p:extLst>
      <p:ext uri="{BB962C8B-B14F-4D97-AF65-F5344CB8AC3E}">
        <p14:creationId xmlns:p14="http://schemas.microsoft.com/office/powerpoint/2010/main" val="2194038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355470-212C-0B48-8D36-C2588004FD3B}"/>
              </a:ext>
            </a:extLst>
          </p:cNvPr>
          <p:cNvPicPr>
            <a:picLocks noChangeAspect="1"/>
          </p:cNvPicPr>
          <p:nvPr/>
        </p:nvPicPr>
        <p:blipFill>
          <a:blip r:embed="rId3"/>
          <a:stretch>
            <a:fillRect/>
          </a:stretch>
        </p:blipFill>
        <p:spPr>
          <a:xfrm>
            <a:off x="601558" y="-833589"/>
            <a:ext cx="4951235" cy="8800542"/>
          </a:xfrm>
          <a:prstGeom prst="rect">
            <a:avLst/>
          </a:prstGeom>
        </p:spPr>
      </p:pic>
      <p:pic>
        <p:nvPicPr>
          <p:cNvPr id="4" name="Picture 3">
            <a:extLst>
              <a:ext uri="{FF2B5EF4-FFF2-40B4-BE49-F238E27FC236}">
                <a16:creationId xmlns:a16="http://schemas.microsoft.com/office/drawing/2014/main" id="{24ADB6D0-294B-3A46-A950-DEE76ED2B4FB}"/>
              </a:ext>
            </a:extLst>
          </p:cNvPr>
          <p:cNvPicPr>
            <a:picLocks noChangeAspect="1"/>
          </p:cNvPicPr>
          <p:nvPr/>
        </p:nvPicPr>
        <p:blipFill>
          <a:blip r:embed="rId4"/>
          <a:stretch>
            <a:fillRect/>
          </a:stretch>
        </p:blipFill>
        <p:spPr>
          <a:xfrm>
            <a:off x="5552793" y="-2506243"/>
            <a:ext cx="6833325" cy="12145850"/>
          </a:xfrm>
          <a:prstGeom prst="rect">
            <a:avLst/>
          </a:prstGeom>
        </p:spPr>
      </p:pic>
    </p:spTree>
    <p:extLst>
      <p:ext uri="{BB962C8B-B14F-4D97-AF65-F5344CB8AC3E}">
        <p14:creationId xmlns:p14="http://schemas.microsoft.com/office/powerpoint/2010/main" val="39699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7A9616-10F4-F341-ABCD-9EBBAD646A11}"/>
              </a:ext>
            </a:extLst>
          </p:cNvPr>
          <p:cNvPicPr>
            <a:picLocks noChangeAspect="1"/>
          </p:cNvPicPr>
          <p:nvPr/>
        </p:nvPicPr>
        <p:blipFill>
          <a:blip r:embed="rId2"/>
          <a:stretch>
            <a:fillRect/>
          </a:stretch>
        </p:blipFill>
        <p:spPr>
          <a:xfrm>
            <a:off x="1692613" y="491150"/>
            <a:ext cx="8877030" cy="5995308"/>
          </a:xfrm>
          <a:prstGeom prst="rect">
            <a:avLst/>
          </a:prstGeom>
        </p:spPr>
      </p:pic>
    </p:spTree>
    <p:extLst>
      <p:ext uri="{BB962C8B-B14F-4D97-AF65-F5344CB8AC3E}">
        <p14:creationId xmlns:p14="http://schemas.microsoft.com/office/powerpoint/2010/main" val="429562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2E7CA8-565B-C946-B4DF-E31B2B37040B}"/>
              </a:ext>
            </a:extLst>
          </p:cNvPr>
          <p:cNvPicPr>
            <a:picLocks noChangeAspect="1"/>
          </p:cNvPicPr>
          <p:nvPr/>
        </p:nvPicPr>
        <p:blipFill>
          <a:blip r:embed="rId3"/>
          <a:stretch>
            <a:fillRect/>
          </a:stretch>
        </p:blipFill>
        <p:spPr>
          <a:xfrm>
            <a:off x="1287922" y="1229168"/>
            <a:ext cx="4930322" cy="4274845"/>
          </a:xfrm>
          <a:prstGeom prst="rect">
            <a:avLst/>
          </a:prstGeom>
        </p:spPr>
      </p:pic>
      <p:sp>
        <p:nvSpPr>
          <p:cNvPr id="2" name="TextBox 1">
            <a:extLst>
              <a:ext uri="{FF2B5EF4-FFF2-40B4-BE49-F238E27FC236}">
                <a16:creationId xmlns:a16="http://schemas.microsoft.com/office/drawing/2014/main" id="{05320661-ED03-0044-841F-07D30DD968AD}"/>
              </a:ext>
            </a:extLst>
          </p:cNvPr>
          <p:cNvSpPr txBox="1"/>
          <p:nvPr/>
        </p:nvSpPr>
        <p:spPr>
          <a:xfrm>
            <a:off x="6599583" y="2186609"/>
            <a:ext cx="5128591" cy="2831544"/>
          </a:xfrm>
          <a:prstGeom prst="rect">
            <a:avLst/>
          </a:prstGeom>
          <a:noFill/>
        </p:spPr>
        <p:txBody>
          <a:bodyPr wrap="square" rtlCol="0">
            <a:spAutoFit/>
          </a:bodyPr>
          <a:lstStyle/>
          <a:p>
            <a:r>
              <a:rPr lang="en-US" sz="3200" b="1" dirty="0"/>
              <a:t>Wellness is defined as an active process of becoming aware of and making choices towards a healthy and fulfilling life.</a:t>
            </a:r>
          </a:p>
          <a:p>
            <a:endParaRPr lang="en-US" dirty="0"/>
          </a:p>
        </p:txBody>
      </p:sp>
    </p:spTree>
    <p:extLst>
      <p:ext uri="{BB962C8B-B14F-4D97-AF65-F5344CB8AC3E}">
        <p14:creationId xmlns:p14="http://schemas.microsoft.com/office/powerpoint/2010/main" val="1631581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8D5A6-D014-0341-9770-BB99E2CC0C38}"/>
              </a:ext>
            </a:extLst>
          </p:cNvPr>
          <p:cNvPicPr>
            <a:picLocks noChangeAspect="1"/>
          </p:cNvPicPr>
          <p:nvPr/>
        </p:nvPicPr>
        <p:blipFill>
          <a:blip r:embed="rId2"/>
          <a:stretch>
            <a:fillRect/>
          </a:stretch>
        </p:blipFill>
        <p:spPr>
          <a:xfrm>
            <a:off x="1556425" y="702780"/>
            <a:ext cx="9610792" cy="5686536"/>
          </a:xfrm>
          <a:prstGeom prst="rect">
            <a:avLst/>
          </a:prstGeom>
        </p:spPr>
      </p:pic>
    </p:spTree>
    <p:extLst>
      <p:ext uri="{BB962C8B-B14F-4D97-AF65-F5344CB8AC3E}">
        <p14:creationId xmlns:p14="http://schemas.microsoft.com/office/powerpoint/2010/main" val="2689660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7A1D-794B-9948-9C0B-5C4B365D6171}"/>
              </a:ext>
            </a:extLst>
          </p:cNvPr>
          <p:cNvPicPr>
            <a:picLocks noChangeAspect="1"/>
          </p:cNvPicPr>
          <p:nvPr/>
        </p:nvPicPr>
        <p:blipFill>
          <a:blip r:embed="rId2"/>
          <a:stretch>
            <a:fillRect/>
          </a:stretch>
        </p:blipFill>
        <p:spPr>
          <a:xfrm>
            <a:off x="1964987" y="611600"/>
            <a:ext cx="8505082" cy="5709352"/>
          </a:xfrm>
          <a:prstGeom prst="rect">
            <a:avLst/>
          </a:prstGeom>
        </p:spPr>
      </p:pic>
    </p:spTree>
    <p:extLst>
      <p:ext uri="{BB962C8B-B14F-4D97-AF65-F5344CB8AC3E}">
        <p14:creationId xmlns:p14="http://schemas.microsoft.com/office/powerpoint/2010/main" val="3696018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87D6D-F912-8E42-BEE8-C458C4EF1134}"/>
              </a:ext>
            </a:extLst>
          </p:cNvPr>
          <p:cNvPicPr>
            <a:picLocks noChangeAspect="1"/>
          </p:cNvPicPr>
          <p:nvPr/>
        </p:nvPicPr>
        <p:blipFill>
          <a:blip r:embed="rId2"/>
          <a:stretch>
            <a:fillRect/>
          </a:stretch>
        </p:blipFill>
        <p:spPr>
          <a:xfrm>
            <a:off x="1848256" y="1015026"/>
            <a:ext cx="8927154" cy="5292145"/>
          </a:xfrm>
          <a:prstGeom prst="rect">
            <a:avLst/>
          </a:prstGeom>
        </p:spPr>
      </p:pic>
    </p:spTree>
    <p:extLst>
      <p:ext uri="{BB962C8B-B14F-4D97-AF65-F5344CB8AC3E}">
        <p14:creationId xmlns:p14="http://schemas.microsoft.com/office/powerpoint/2010/main" val="3051342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D826F8-F202-B343-AABF-8223BF77389D}"/>
              </a:ext>
            </a:extLst>
          </p:cNvPr>
          <p:cNvPicPr>
            <a:picLocks noChangeAspect="1"/>
          </p:cNvPicPr>
          <p:nvPr/>
        </p:nvPicPr>
        <p:blipFill>
          <a:blip r:embed="rId2"/>
          <a:stretch>
            <a:fillRect/>
          </a:stretch>
        </p:blipFill>
        <p:spPr>
          <a:xfrm>
            <a:off x="1673157" y="736462"/>
            <a:ext cx="9392055" cy="5151069"/>
          </a:xfrm>
          <a:prstGeom prst="rect">
            <a:avLst/>
          </a:prstGeom>
        </p:spPr>
      </p:pic>
    </p:spTree>
    <p:extLst>
      <p:ext uri="{BB962C8B-B14F-4D97-AF65-F5344CB8AC3E}">
        <p14:creationId xmlns:p14="http://schemas.microsoft.com/office/powerpoint/2010/main" val="2621481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D9E84-D01B-3544-8CF3-EEC4805D4270}"/>
              </a:ext>
            </a:extLst>
          </p:cNvPr>
          <p:cNvPicPr>
            <a:picLocks noChangeAspect="1"/>
          </p:cNvPicPr>
          <p:nvPr/>
        </p:nvPicPr>
        <p:blipFill>
          <a:blip r:embed="rId2"/>
          <a:stretch>
            <a:fillRect/>
          </a:stretch>
        </p:blipFill>
        <p:spPr>
          <a:xfrm>
            <a:off x="1692612" y="840085"/>
            <a:ext cx="8850549" cy="5414665"/>
          </a:xfrm>
          <a:prstGeom prst="rect">
            <a:avLst/>
          </a:prstGeom>
        </p:spPr>
      </p:pic>
    </p:spTree>
    <p:extLst>
      <p:ext uri="{BB962C8B-B14F-4D97-AF65-F5344CB8AC3E}">
        <p14:creationId xmlns:p14="http://schemas.microsoft.com/office/powerpoint/2010/main" val="3413537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571B8D-F861-7E45-A9B8-BAECBE7244EC}"/>
              </a:ext>
            </a:extLst>
          </p:cNvPr>
          <p:cNvSpPr>
            <a:spLocks noGrp="1"/>
          </p:cNvSpPr>
          <p:nvPr>
            <p:ph type="ctrTitle"/>
          </p:nvPr>
        </p:nvSpPr>
        <p:spPr/>
        <p:txBody>
          <a:bodyPr/>
          <a:lstStyle/>
          <a:p>
            <a:r>
              <a:rPr lang="en-US" dirty="0"/>
              <a:t>Time-Management </a:t>
            </a:r>
          </a:p>
        </p:txBody>
      </p:sp>
      <p:sp>
        <p:nvSpPr>
          <p:cNvPr id="5" name="Subtitle 4">
            <a:extLst>
              <a:ext uri="{FF2B5EF4-FFF2-40B4-BE49-F238E27FC236}">
                <a16:creationId xmlns:a16="http://schemas.microsoft.com/office/drawing/2014/main" id="{36E2010E-1B16-1E49-AB04-1160AAD663F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29897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CC986-42FD-6A43-9C54-18945FA0106D}"/>
              </a:ext>
            </a:extLst>
          </p:cNvPr>
          <p:cNvPicPr>
            <a:picLocks noChangeAspect="1"/>
          </p:cNvPicPr>
          <p:nvPr/>
        </p:nvPicPr>
        <p:blipFill>
          <a:blip r:embed="rId2"/>
          <a:stretch>
            <a:fillRect/>
          </a:stretch>
        </p:blipFill>
        <p:spPr>
          <a:xfrm>
            <a:off x="800100" y="368300"/>
            <a:ext cx="4495800" cy="6121400"/>
          </a:xfrm>
          <a:prstGeom prst="rect">
            <a:avLst/>
          </a:prstGeom>
        </p:spPr>
      </p:pic>
      <p:pic>
        <p:nvPicPr>
          <p:cNvPr id="5" name="Picture 4">
            <a:extLst>
              <a:ext uri="{FF2B5EF4-FFF2-40B4-BE49-F238E27FC236}">
                <a16:creationId xmlns:a16="http://schemas.microsoft.com/office/drawing/2014/main" id="{5C02ED3B-E940-DE4F-B217-99226FA1551D}"/>
              </a:ext>
            </a:extLst>
          </p:cNvPr>
          <p:cNvPicPr>
            <a:picLocks noChangeAspect="1"/>
          </p:cNvPicPr>
          <p:nvPr/>
        </p:nvPicPr>
        <p:blipFill>
          <a:blip r:embed="rId3"/>
          <a:stretch>
            <a:fillRect/>
          </a:stretch>
        </p:blipFill>
        <p:spPr>
          <a:xfrm>
            <a:off x="5853545" y="1568450"/>
            <a:ext cx="5029200" cy="3721100"/>
          </a:xfrm>
          <a:prstGeom prst="rect">
            <a:avLst/>
          </a:prstGeom>
        </p:spPr>
      </p:pic>
    </p:spTree>
    <p:extLst>
      <p:ext uri="{BB962C8B-B14F-4D97-AF65-F5344CB8AC3E}">
        <p14:creationId xmlns:p14="http://schemas.microsoft.com/office/powerpoint/2010/main" val="337592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C7F93-6C00-4D4B-85BC-B62512FA88AC}"/>
              </a:ext>
            </a:extLst>
          </p:cNvPr>
          <p:cNvPicPr>
            <a:picLocks noChangeAspect="1"/>
          </p:cNvPicPr>
          <p:nvPr/>
        </p:nvPicPr>
        <p:blipFill>
          <a:blip r:embed="rId2"/>
          <a:stretch>
            <a:fillRect/>
          </a:stretch>
        </p:blipFill>
        <p:spPr>
          <a:xfrm>
            <a:off x="2707016" y="327306"/>
            <a:ext cx="6300798" cy="8153973"/>
          </a:xfrm>
          <a:prstGeom prst="rect">
            <a:avLst/>
          </a:prstGeom>
        </p:spPr>
      </p:pic>
      <p:sp>
        <p:nvSpPr>
          <p:cNvPr id="4" name="TextBox 3">
            <a:extLst>
              <a:ext uri="{FF2B5EF4-FFF2-40B4-BE49-F238E27FC236}">
                <a16:creationId xmlns:a16="http://schemas.microsoft.com/office/drawing/2014/main" id="{A7ACEFC5-6D75-A143-8522-5BF5B285BF8F}"/>
              </a:ext>
            </a:extLst>
          </p:cNvPr>
          <p:cNvSpPr txBox="1"/>
          <p:nvPr/>
        </p:nvSpPr>
        <p:spPr>
          <a:xfrm>
            <a:off x="9473184" y="1700784"/>
            <a:ext cx="1975104" cy="2246769"/>
          </a:xfrm>
          <a:prstGeom prst="rect">
            <a:avLst/>
          </a:prstGeom>
          <a:noFill/>
        </p:spPr>
        <p:txBody>
          <a:bodyPr wrap="square" rtlCol="0">
            <a:spAutoFit/>
          </a:bodyPr>
          <a:lstStyle/>
          <a:p>
            <a:r>
              <a:rPr lang="en-US" sz="2800" dirty="0">
                <a:solidFill>
                  <a:schemeClr val="accent2"/>
                </a:solidFill>
                <a:latin typeface="Chalkboard" panose="03050602040202020205" pitchFamily="66" charset="77"/>
              </a:rPr>
              <a:t>Implement and meet at the end of the time frame</a:t>
            </a:r>
          </a:p>
        </p:txBody>
      </p:sp>
    </p:spTree>
    <p:extLst>
      <p:ext uri="{BB962C8B-B14F-4D97-AF65-F5344CB8AC3E}">
        <p14:creationId xmlns:p14="http://schemas.microsoft.com/office/powerpoint/2010/main" val="1607027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D49A7-8224-4641-A2AF-1D482D923B5E}"/>
              </a:ext>
            </a:extLst>
          </p:cNvPr>
          <p:cNvPicPr>
            <a:picLocks noChangeAspect="1"/>
          </p:cNvPicPr>
          <p:nvPr/>
        </p:nvPicPr>
        <p:blipFill>
          <a:blip r:embed="rId3"/>
          <a:stretch>
            <a:fillRect/>
          </a:stretch>
        </p:blipFill>
        <p:spPr>
          <a:xfrm>
            <a:off x="1340269" y="680936"/>
            <a:ext cx="9715757" cy="5637314"/>
          </a:xfrm>
          <a:prstGeom prst="rect">
            <a:avLst/>
          </a:prstGeom>
        </p:spPr>
      </p:pic>
    </p:spTree>
    <p:extLst>
      <p:ext uri="{BB962C8B-B14F-4D97-AF65-F5344CB8AC3E}">
        <p14:creationId xmlns:p14="http://schemas.microsoft.com/office/powerpoint/2010/main" val="3456849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8A6E7-1F04-5A4C-9126-8DAF673D2387}"/>
              </a:ext>
            </a:extLst>
          </p:cNvPr>
          <p:cNvPicPr>
            <a:picLocks noChangeAspect="1"/>
          </p:cNvPicPr>
          <p:nvPr/>
        </p:nvPicPr>
        <p:blipFill>
          <a:blip r:embed="rId2"/>
          <a:stretch>
            <a:fillRect/>
          </a:stretch>
        </p:blipFill>
        <p:spPr>
          <a:xfrm>
            <a:off x="1945532" y="436758"/>
            <a:ext cx="8452255" cy="6190616"/>
          </a:xfrm>
          <a:prstGeom prst="rect">
            <a:avLst/>
          </a:prstGeom>
        </p:spPr>
      </p:pic>
      <p:sp>
        <p:nvSpPr>
          <p:cNvPr id="4" name="TextBox 3">
            <a:extLst>
              <a:ext uri="{FF2B5EF4-FFF2-40B4-BE49-F238E27FC236}">
                <a16:creationId xmlns:a16="http://schemas.microsoft.com/office/drawing/2014/main" id="{EBC3BD2C-8F9F-B64B-AD5E-375C8DFFC901}"/>
              </a:ext>
            </a:extLst>
          </p:cNvPr>
          <p:cNvSpPr txBox="1"/>
          <p:nvPr/>
        </p:nvSpPr>
        <p:spPr>
          <a:xfrm>
            <a:off x="585216" y="3291840"/>
            <a:ext cx="1682496" cy="1446550"/>
          </a:xfrm>
          <a:prstGeom prst="rect">
            <a:avLst/>
          </a:prstGeom>
          <a:noFill/>
        </p:spPr>
        <p:txBody>
          <a:bodyPr wrap="square" rtlCol="0">
            <a:spAutoFit/>
          </a:bodyPr>
          <a:lstStyle/>
          <a:p>
            <a:r>
              <a:rPr lang="en-US" sz="4400" dirty="0">
                <a:solidFill>
                  <a:schemeClr val="accent2"/>
                </a:solidFill>
              </a:rPr>
              <a:t>Fringe Time</a:t>
            </a:r>
          </a:p>
        </p:txBody>
      </p:sp>
    </p:spTree>
    <p:extLst>
      <p:ext uri="{BB962C8B-B14F-4D97-AF65-F5344CB8AC3E}">
        <p14:creationId xmlns:p14="http://schemas.microsoft.com/office/powerpoint/2010/main" val="1924584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46648-90EA-2A4A-973E-9FF2DA4EC351}"/>
              </a:ext>
            </a:extLst>
          </p:cNvPr>
          <p:cNvPicPr>
            <a:picLocks noChangeAspect="1"/>
          </p:cNvPicPr>
          <p:nvPr/>
        </p:nvPicPr>
        <p:blipFill>
          <a:blip r:embed="rId3"/>
          <a:stretch>
            <a:fillRect/>
          </a:stretch>
        </p:blipFill>
        <p:spPr>
          <a:xfrm>
            <a:off x="442675" y="975873"/>
            <a:ext cx="3549132" cy="4592995"/>
          </a:xfrm>
          <a:prstGeom prst="rect">
            <a:avLst/>
          </a:prstGeom>
        </p:spPr>
      </p:pic>
      <p:pic>
        <p:nvPicPr>
          <p:cNvPr id="5" name="Picture 4">
            <a:extLst>
              <a:ext uri="{FF2B5EF4-FFF2-40B4-BE49-F238E27FC236}">
                <a16:creationId xmlns:a16="http://schemas.microsoft.com/office/drawing/2014/main" id="{EA79E370-9E21-1E42-835D-27D84367412E}"/>
              </a:ext>
            </a:extLst>
          </p:cNvPr>
          <p:cNvPicPr>
            <a:picLocks noChangeAspect="1"/>
          </p:cNvPicPr>
          <p:nvPr/>
        </p:nvPicPr>
        <p:blipFill>
          <a:blip r:embed="rId4"/>
          <a:stretch>
            <a:fillRect/>
          </a:stretch>
        </p:blipFill>
        <p:spPr>
          <a:xfrm>
            <a:off x="4170934" y="2670221"/>
            <a:ext cx="2907058" cy="3762075"/>
          </a:xfrm>
          <a:prstGeom prst="rect">
            <a:avLst/>
          </a:prstGeom>
        </p:spPr>
      </p:pic>
      <p:pic>
        <p:nvPicPr>
          <p:cNvPr id="6" name="Picture 5">
            <a:extLst>
              <a:ext uri="{FF2B5EF4-FFF2-40B4-BE49-F238E27FC236}">
                <a16:creationId xmlns:a16="http://schemas.microsoft.com/office/drawing/2014/main" id="{D101582A-B66B-DA4C-A2C7-71C2EAEC3B48}"/>
              </a:ext>
            </a:extLst>
          </p:cNvPr>
          <p:cNvPicPr>
            <a:picLocks noChangeAspect="1"/>
          </p:cNvPicPr>
          <p:nvPr/>
        </p:nvPicPr>
        <p:blipFill>
          <a:blip r:embed="rId5"/>
          <a:stretch>
            <a:fillRect/>
          </a:stretch>
        </p:blipFill>
        <p:spPr>
          <a:xfrm>
            <a:off x="7257119" y="975873"/>
            <a:ext cx="4594526" cy="4515763"/>
          </a:xfrm>
          <a:prstGeom prst="rect">
            <a:avLst/>
          </a:prstGeom>
        </p:spPr>
      </p:pic>
      <p:sp>
        <p:nvSpPr>
          <p:cNvPr id="7" name="TextBox 6">
            <a:extLst>
              <a:ext uri="{FF2B5EF4-FFF2-40B4-BE49-F238E27FC236}">
                <a16:creationId xmlns:a16="http://schemas.microsoft.com/office/drawing/2014/main" id="{08CCF290-35DD-8542-B1F6-ACBEE7D98548}"/>
              </a:ext>
            </a:extLst>
          </p:cNvPr>
          <p:cNvSpPr txBox="1"/>
          <p:nvPr/>
        </p:nvSpPr>
        <p:spPr>
          <a:xfrm>
            <a:off x="8403843" y="5350933"/>
            <a:ext cx="3229357" cy="646331"/>
          </a:xfrm>
          <a:prstGeom prst="rect">
            <a:avLst/>
          </a:prstGeom>
          <a:noFill/>
        </p:spPr>
        <p:txBody>
          <a:bodyPr wrap="square" rtlCol="0">
            <a:spAutoFit/>
          </a:bodyPr>
          <a:lstStyle/>
          <a:p>
            <a:r>
              <a:rPr lang="en-US" dirty="0"/>
              <a:t>What are your core wellness strengths? </a:t>
            </a:r>
          </a:p>
        </p:txBody>
      </p:sp>
    </p:spTree>
    <p:extLst>
      <p:ext uri="{BB962C8B-B14F-4D97-AF65-F5344CB8AC3E}">
        <p14:creationId xmlns:p14="http://schemas.microsoft.com/office/powerpoint/2010/main" val="2011450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1724D-7A53-E545-8455-E0AD67E27079}"/>
              </a:ext>
            </a:extLst>
          </p:cNvPr>
          <p:cNvPicPr>
            <a:picLocks noChangeAspect="1"/>
          </p:cNvPicPr>
          <p:nvPr/>
        </p:nvPicPr>
        <p:blipFill>
          <a:blip r:embed="rId2"/>
          <a:stretch>
            <a:fillRect/>
          </a:stretch>
        </p:blipFill>
        <p:spPr>
          <a:xfrm>
            <a:off x="1146" y="0"/>
            <a:ext cx="12189708" cy="6858000"/>
          </a:xfrm>
          <a:prstGeom prst="rect">
            <a:avLst/>
          </a:prstGeom>
        </p:spPr>
      </p:pic>
    </p:spTree>
    <p:extLst>
      <p:ext uri="{BB962C8B-B14F-4D97-AF65-F5344CB8AC3E}">
        <p14:creationId xmlns:p14="http://schemas.microsoft.com/office/powerpoint/2010/main" val="2757155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D655-54B6-AC40-8791-5DCDFF34132A}"/>
              </a:ext>
            </a:extLst>
          </p:cNvPr>
          <p:cNvSpPr>
            <a:spLocks noGrp="1"/>
          </p:cNvSpPr>
          <p:nvPr>
            <p:ph type="title"/>
          </p:nvPr>
        </p:nvSpPr>
        <p:spPr/>
        <p:txBody>
          <a:bodyPr/>
          <a:lstStyle/>
          <a:p>
            <a:r>
              <a:rPr lang="en-US" dirty="0"/>
              <a:t>Drake CPHS Survey – Spring 2019</a:t>
            </a:r>
          </a:p>
        </p:txBody>
      </p:sp>
      <p:sp>
        <p:nvSpPr>
          <p:cNvPr id="3" name="Content Placeholder 2">
            <a:extLst>
              <a:ext uri="{FF2B5EF4-FFF2-40B4-BE49-F238E27FC236}">
                <a16:creationId xmlns:a16="http://schemas.microsoft.com/office/drawing/2014/main" id="{7A2F00B8-EAEA-9441-BE30-D86AEA8CACC1}"/>
              </a:ext>
            </a:extLst>
          </p:cNvPr>
          <p:cNvSpPr>
            <a:spLocks noGrp="1"/>
          </p:cNvSpPr>
          <p:nvPr>
            <p:ph idx="1"/>
          </p:nvPr>
        </p:nvSpPr>
        <p:spPr>
          <a:xfrm>
            <a:off x="581192" y="2180496"/>
            <a:ext cx="11029615" cy="4677504"/>
          </a:xfrm>
        </p:spPr>
        <p:txBody>
          <a:bodyPr>
            <a:normAutofit fontScale="92500" lnSpcReduction="10000"/>
          </a:bodyPr>
          <a:lstStyle/>
          <a:p>
            <a:r>
              <a:rPr lang="en-US" sz="3200" dirty="0"/>
              <a:t>Total of 514 students completed survey</a:t>
            </a:r>
          </a:p>
          <a:p>
            <a:pPr lvl="1"/>
            <a:r>
              <a:rPr lang="en-US" sz="2800" dirty="0"/>
              <a:t>379 female, 133 male </a:t>
            </a:r>
          </a:p>
          <a:p>
            <a:r>
              <a:rPr lang="en-US" sz="3200" dirty="0"/>
              <a:t>Pre-Pharmacy/Pharmacy, Pre-OT/OT, Health Sciences: Clinical, Health Sciences: Health Management/Pre-AT</a:t>
            </a:r>
          </a:p>
          <a:p>
            <a:r>
              <a:rPr lang="en-US" sz="3200" dirty="0"/>
              <a:t>Lesson learned – many students are “somewhat aware” of services and “rarely” use </a:t>
            </a:r>
            <a:r>
              <a:rPr lang="en-US" sz="3200" dirty="0" err="1"/>
              <a:t>resourses</a:t>
            </a:r>
            <a:endParaRPr lang="en-US" sz="3200" dirty="0"/>
          </a:p>
          <a:p>
            <a:r>
              <a:rPr lang="en-US" sz="3200" dirty="0"/>
              <a:t>Full data results not included in this handout. </a:t>
            </a:r>
          </a:p>
          <a:p>
            <a:endParaRPr lang="en-US" sz="3200" dirty="0"/>
          </a:p>
          <a:p>
            <a:r>
              <a:rPr lang="en-US" sz="2400" dirty="0"/>
              <a:t>Thank you to Chris Wing and Nora </a:t>
            </a:r>
            <a:r>
              <a:rPr lang="en-US" sz="2400" dirty="0" err="1"/>
              <a:t>Stelter</a:t>
            </a:r>
            <a:endParaRPr lang="en-US" sz="2400" dirty="0"/>
          </a:p>
          <a:p>
            <a:endParaRPr lang="en-US" dirty="0"/>
          </a:p>
        </p:txBody>
      </p:sp>
    </p:spTree>
    <p:extLst>
      <p:ext uri="{BB962C8B-B14F-4D97-AF65-F5344CB8AC3E}">
        <p14:creationId xmlns:p14="http://schemas.microsoft.com/office/powerpoint/2010/main" val="1313227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D655-54B6-AC40-8791-5DCDFF34132A}"/>
              </a:ext>
            </a:extLst>
          </p:cNvPr>
          <p:cNvSpPr>
            <a:spLocks noGrp="1"/>
          </p:cNvSpPr>
          <p:nvPr>
            <p:ph type="title"/>
          </p:nvPr>
        </p:nvSpPr>
        <p:spPr/>
        <p:txBody>
          <a:bodyPr/>
          <a:lstStyle/>
          <a:p>
            <a:r>
              <a:rPr lang="en-US" dirty="0"/>
              <a:t>Drake CPHS Survey – Spring 2019</a:t>
            </a:r>
          </a:p>
        </p:txBody>
      </p:sp>
      <p:sp>
        <p:nvSpPr>
          <p:cNvPr id="3" name="Content Placeholder 2">
            <a:extLst>
              <a:ext uri="{FF2B5EF4-FFF2-40B4-BE49-F238E27FC236}">
                <a16:creationId xmlns:a16="http://schemas.microsoft.com/office/drawing/2014/main" id="{7A2F00B8-EAEA-9441-BE30-D86AEA8CACC1}"/>
              </a:ext>
            </a:extLst>
          </p:cNvPr>
          <p:cNvSpPr>
            <a:spLocks noGrp="1"/>
          </p:cNvSpPr>
          <p:nvPr>
            <p:ph idx="1"/>
          </p:nvPr>
        </p:nvSpPr>
        <p:spPr>
          <a:xfrm>
            <a:off x="581192" y="1866122"/>
            <a:ext cx="11029615" cy="4991878"/>
          </a:xfrm>
        </p:spPr>
        <p:txBody>
          <a:bodyPr>
            <a:normAutofit lnSpcReduction="10000"/>
          </a:bodyPr>
          <a:lstStyle/>
          <a:p>
            <a:r>
              <a:rPr lang="en-US" sz="2400" dirty="0"/>
              <a:t>Wellness is often thought of as just physical wellness or exercise and nutrition, but it is so much more. </a:t>
            </a:r>
            <a:r>
              <a:rPr lang="en-US" sz="2400" b="1" dirty="0"/>
              <a:t>Wellness is defined as an active process of becoming aware of and making choices towards a healthy and fulfilling life.</a:t>
            </a:r>
          </a:p>
          <a:p>
            <a:r>
              <a:rPr lang="en-US" sz="2400" dirty="0"/>
              <a:t>The National Wellness Institute identifies six dimensions of wellness: </a:t>
            </a:r>
          </a:p>
          <a:p>
            <a:r>
              <a:rPr lang="en-US" sz="2400" dirty="0"/>
              <a:t>1) occupational/academic</a:t>
            </a:r>
          </a:p>
          <a:p>
            <a:r>
              <a:rPr lang="en-US" sz="2400" dirty="0"/>
              <a:t>2) physical</a:t>
            </a:r>
          </a:p>
          <a:p>
            <a:r>
              <a:rPr lang="en-US" sz="2400" dirty="0"/>
              <a:t>3) social</a:t>
            </a:r>
          </a:p>
          <a:p>
            <a:r>
              <a:rPr lang="en-US" sz="2400" dirty="0"/>
              <a:t>4) emotional</a:t>
            </a:r>
          </a:p>
          <a:p>
            <a:r>
              <a:rPr lang="en-US" sz="2400" dirty="0"/>
              <a:t>5) intellectual</a:t>
            </a:r>
          </a:p>
          <a:p>
            <a:r>
              <a:rPr lang="en-US" sz="2400" dirty="0"/>
              <a:t>6) spiritual</a:t>
            </a:r>
            <a:br>
              <a:rPr lang="en-US" dirty="0"/>
            </a:br>
            <a:r>
              <a:rPr lang="en-US" dirty="0"/>
              <a:t> </a:t>
            </a:r>
          </a:p>
        </p:txBody>
      </p:sp>
    </p:spTree>
    <p:extLst>
      <p:ext uri="{BB962C8B-B14F-4D97-AF65-F5344CB8AC3E}">
        <p14:creationId xmlns:p14="http://schemas.microsoft.com/office/powerpoint/2010/main" val="3558548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96DD-3C2D-6F40-B92B-C9A9EB016A22}"/>
              </a:ext>
            </a:extLst>
          </p:cNvPr>
          <p:cNvSpPr>
            <a:spLocks noGrp="1"/>
          </p:cNvSpPr>
          <p:nvPr>
            <p:ph type="title"/>
          </p:nvPr>
        </p:nvSpPr>
        <p:spPr/>
        <p:txBody>
          <a:bodyPr/>
          <a:lstStyle/>
          <a:p>
            <a:r>
              <a:rPr lang="en-US" dirty="0"/>
              <a:t>Drake CPHS - Initiatives </a:t>
            </a:r>
          </a:p>
        </p:txBody>
      </p:sp>
      <p:pic>
        <p:nvPicPr>
          <p:cNvPr id="5" name="Content Placeholder 4">
            <a:extLst>
              <a:ext uri="{FF2B5EF4-FFF2-40B4-BE49-F238E27FC236}">
                <a16:creationId xmlns:a16="http://schemas.microsoft.com/office/drawing/2014/main" id="{B645CEA9-1E41-9248-95C1-E3086879FEEB}"/>
              </a:ext>
            </a:extLst>
          </p:cNvPr>
          <p:cNvPicPr>
            <a:picLocks noGrp="1" noChangeAspect="1"/>
          </p:cNvPicPr>
          <p:nvPr>
            <p:ph idx="1"/>
          </p:nvPr>
        </p:nvPicPr>
        <p:blipFill>
          <a:blip r:embed="rId2"/>
          <a:stretch>
            <a:fillRect/>
          </a:stretch>
        </p:blipFill>
        <p:spPr>
          <a:xfrm>
            <a:off x="6059844" y="2500605"/>
            <a:ext cx="5224013" cy="3598764"/>
          </a:xfrm>
          <a:prstGeom prst="rect">
            <a:avLst/>
          </a:prstGeom>
        </p:spPr>
      </p:pic>
      <p:pic>
        <p:nvPicPr>
          <p:cNvPr id="4" name="Picture 3">
            <a:extLst>
              <a:ext uri="{FF2B5EF4-FFF2-40B4-BE49-F238E27FC236}">
                <a16:creationId xmlns:a16="http://schemas.microsoft.com/office/drawing/2014/main" id="{CB882555-778E-6A4B-8906-35C9D274EC08}"/>
              </a:ext>
            </a:extLst>
          </p:cNvPr>
          <p:cNvPicPr>
            <a:picLocks noChangeAspect="1"/>
          </p:cNvPicPr>
          <p:nvPr/>
        </p:nvPicPr>
        <p:blipFill>
          <a:blip r:embed="rId3"/>
          <a:stretch>
            <a:fillRect/>
          </a:stretch>
        </p:blipFill>
        <p:spPr>
          <a:xfrm>
            <a:off x="861942" y="3077457"/>
            <a:ext cx="4045959" cy="1533908"/>
          </a:xfrm>
          <a:prstGeom prst="rect">
            <a:avLst/>
          </a:prstGeom>
        </p:spPr>
      </p:pic>
      <p:sp>
        <p:nvSpPr>
          <p:cNvPr id="6" name="TextBox 5">
            <a:extLst>
              <a:ext uri="{FF2B5EF4-FFF2-40B4-BE49-F238E27FC236}">
                <a16:creationId xmlns:a16="http://schemas.microsoft.com/office/drawing/2014/main" id="{9455BD11-1B6B-7247-B45C-26A9A962DF54}"/>
              </a:ext>
            </a:extLst>
          </p:cNvPr>
          <p:cNvSpPr txBox="1"/>
          <p:nvPr/>
        </p:nvSpPr>
        <p:spPr>
          <a:xfrm>
            <a:off x="317241" y="5187820"/>
            <a:ext cx="5243804" cy="584775"/>
          </a:xfrm>
          <a:prstGeom prst="rect">
            <a:avLst/>
          </a:prstGeom>
          <a:noFill/>
        </p:spPr>
        <p:txBody>
          <a:bodyPr wrap="square" rtlCol="0">
            <a:spAutoFit/>
          </a:bodyPr>
          <a:lstStyle/>
          <a:p>
            <a:r>
              <a:rPr lang="en-US" sz="3200" dirty="0"/>
              <a:t>College student edition! </a:t>
            </a:r>
          </a:p>
        </p:txBody>
      </p:sp>
    </p:spTree>
    <p:extLst>
      <p:ext uri="{BB962C8B-B14F-4D97-AF65-F5344CB8AC3E}">
        <p14:creationId xmlns:p14="http://schemas.microsoft.com/office/powerpoint/2010/main" val="2398174615"/>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12137</TotalTime>
  <Words>1243</Words>
  <Application>Microsoft Macintosh PowerPoint</Application>
  <PresentationFormat>Widescreen</PresentationFormat>
  <Paragraphs>161</Paragraphs>
  <Slides>60</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Calibri</vt:lpstr>
      <vt:lpstr>Chalkboard</vt:lpstr>
      <vt:lpstr>Gill Sans MT</vt:lpstr>
      <vt:lpstr>Wingdings 2</vt:lpstr>
      <vt:lpstr>Dividend</vt:lpstr>
      <vt:lpstr>Strategies to Assess and Promote Student Wellness and Self-Care</vt:lpstr>
      <vt:lpstr>Our discussion today</vt:lpstr>
      <vt:lpstr>Practice gratitude – every single day</vt:lpstr>
      <vt:lpstr>Reflect </vt:lpstr>
      <vt:lpstr>PowerPoint Presentation</vt:lpstr>
      <vt:lpstr>PowerPoint Presentation</vt:lpstr>
      <vt:lpstr>Drake CPHS Survey – Spring 2019</vt:lpstr>
      <vt:lpstr>Drake CPHS Survey – Spring 2019</vt:lpstr>
      <vt:lpstr>Drake CPHS - Initiatives </vt:lpstr>
      <vt:lpstr>How inviting is your office ? </vt:lpstr>
      <vt:lpstr>PowerPoint Presentation</vt:lpstr>
      <vt:lpstr>PowerPoint Presentation</vt:lpstr>
      <vt:lpstr>PowerPoint Presentation</vt:lpstr>
      <vt:lpstr>PowerPoint Presentation</vt:lpstr>
      <vt:lpstr>PowerPoint Presentation</vt:lpstr>
      <vt:lpstr>PowerPoint Presentation</vt:lpstr>
      <vt:lpstr>Know your action plan </vt:lpstr>
      <vt:lpstr>9 Healthy Ways to Communicate (stirFry seminars)</vt:lpstr>
      <vt:lpstr>The Art of mindful inquiry</vt:lpstr>
      <vt:lpstr>Questions to start your student appointments</vt:lpstr>
      <vt:lpstr>PowerPoint Presentation</vt:lpstr>
      <vt:lpstr>Mental Health: Depression and Anxiety </vt:lpstr>
      <vt:lpstr>Relationship violence and sexual assault</vt:lpstr>
      <vt:lpstr>PowerPoint Presentation</vt:lpstr>
      <vt:lpstr>PowerPoint Presentation</vt:lpstr>
      <vt:lpstr>PowerPoint Presentation</vt:lpstr>
      <vt:lpstr>The University Counseling Center (UCC) </vt:lpstr>
      <vt:lpstr>Put these contact numbers in your phone….now </vt:lpstr>
      <vt:lpstr>After Hours care</vt:lpstr>
      <vt:lpstr>PowerPoint Presentation</vt:lpstr>
      <vt:lpstr>Mental Health:  Alcohol/Substance use disorders</vt:lpstr>
      <vt:lpstr>Alcohol: CAGE Questions </vt:lpstr>
      <vt:lpstr>Alcohol: AUDIT  </vt:lpstr>
      <vt:lpstr>Mental Health: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Self-Care </vt:lpstr>
      <vt:lpstr>PowerPoint Presentation</vt:lpstr>
      <vt:lpstr>Sometimes it is your responsibility to say “No”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Time-Management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Anisa Fornoff</dc:creator>
  <cp:lastModifiedBy>Microsoft Office User</cp:lastModifiedBy>
  <cp:revision>67</cp:revision>
  <dcterms:created xsi:type="dcterms:W3CDTF">2019-03-13T15:05:49Z</dcterms:created>
  <dcterms:modified xsi:type="dcterms:W3CDTF">2019-08-21T21:24:00Z</dcterms:modified>
</cp:coreProperties>
</file>